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06" r:id="rId4"/>
  </p:sldMasterIdLst>
  <p:notesMasterIdLst>
    <p:notesMasterId r:id="rId39"/>
  </p:notesMasterIdLst>
  <p:sldIdLst>
    <p:sldId id="324" r:id="rId5"/>
    <p:sldId id="329" r:id="rId6"/>
    <p:sldId id="354" r:id="rId7"/>
    <p:sldId id="338" r:id="rId8"/>
    <p:sldId id="333" r:id="rId9"/>
    <p:sldId id="337" r:id="rId10"/>
    <p:sldId id="352" r:id="rId11"/>
    <p:sldId id="353" r:id="rId12"/>
    <p:sldId id="336" r:id="rId13"/>
    <p:sldId id="326" r:id="rId14"/>
    <p:sldId id="265" r:id="rId15"/>
    <p:sldId id="328" r:id="rId16"/>
    <p:sldId id="342" r:id="rId17"/>
    <p:sldId id="327" r:id="rId18"/>
    <p:sldId id="351" r:id="rId19"/>
    <p:sldId id="264" r:id="rId20"/>
    <p:sldId id="339" r:id="rId21"/>
    <p:sldId id="330" r:id="rId22"/>
    <p:sldId id="331" r:id="rId23"/>
    <p:sldId id="340" r:id="rId24"/>
    <p:sldId id="332" r:id="rId25"/>
    <p:sldId id="334" r:id="rId26"/>
    <p:sldId id="348" r:id="rId27"/>
    <p:sldId id="345" r:id="rId28"/>
    <p:sldId id="347" r:id="rId29"/>
    <p:sldId id="346" r:id="rId30"/>
    <p:sldId id="341" r:id="rId31"/>
    <p:sldId id="335" r:id="rId32"/>
    <p:sldId id="349" r:id="rId33"/>
    <p:sldId id="350" r:id="rId34"/>
    <p:sldId id="357" r:id="rId35"/>
    <p:sldId id="355" r:id="rId36"/>
    <p:sldId id="356" r:id="rId37"/>
    <p:sldId id="358" r:id="rId38"/>
  </p:sldIdLst>
  <p:sldSz cx="12192000" cy="6858000"/>
  <p:notesSz cx="6858000" cy="9144000"/>
  <p:embeddedFontLst>
    <p:embeddedFont>
      <p:font typeface="Charité Headline Office" pitchFamily="2" charset="0"/>
      <p:regular r:id="rId40"/>
      <p:bold r:id="rId41"/>
      <p:italic r:id="rId42"/>
      <p:boldItalic r:id="rId43"/>
    </p:embeddedFont>
    <p:embeddedFont>
      <p:font typeface="Charité Headline Office Light" pitchFamily="2" charset="0"/>
      <p:regular r:id="rId44"/>
      <p:italic r:id="rId45"/>
    </p:embeddedFont>
    <p:embeddedFont>
      <p:font typeface="Charité Text Office" pitchFamily="2" charset="0"/>
      <p:regular r:id="rId46"/>
      <p:bold r:id="rId47"/>
      <p:italic r:id="rId48"/>
      <p:boldItalic r:id="rId49"/>
    </p:embeddedFont>
    <p:embeddedFont>
      <p:font typeface="Charité Text Office Medium" pitchFamily="2" charset="0"/>
      <p:regular r:id="rId50"/>
      <p:bold r:id="rId51"/>
      <p:italic r:id="rId5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83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B21217-DC8A-3269-F82B-74BE85584BA0}" name="Proofreader" initials="P" userId="Proofreader" providerId="None"/>
  <p188:author id="{7674D6A3-D6EB-0E93-E4D4-F526F16E36B9}" name="Peggy Lindner" initials="PL" userId="936cbb8f28507a1c" providerId="Windows Live"/>
  <p188:author id="{982159E5-69EB-6507-2A2C-6755E650C527}" name="Nina Goebel" initials="NG" userId="ad04b14e6d1f1003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na Goebel" initials="NG" lastIdx="1" clrIdx="0">
    <p:extLst>
      <p:ext uri="{19B8F6BF-5375-455C-9EA6-DF929625EA0E}">
        <p15:presenceInfo xmlns:p15="http://schemas.microsoft.com/office/powerpoint/2012/main" userId="ad04b14e6d1f100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9B"/>
    <a:srgbClr val="78AD6C"/>
    <a:srgbClr val="D31D19"/>
    <a:srgbClr val="CBCFD2"/>
    <a:srgbClr val="7E898F"/>
    <a:srgbClr val="5E676C"/>
    <a:srgbClr val="0077BE"/>
    <a:srgbClr val="002552"/>
    <a:srgbClr val="EA5451"/>
    <a:srgbClr val="E5E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99" autoAdjust="0"/>
    <p:restoredTop sz="86591" autoAdjust="0"/>
  </p:normalViewPr>
  <p:slideViewPr>
    <p:cSldViewPr snapToGrid="0" showGuides="1">
      <p:cViewPr>
        <p:scale>
          <a:sx n="106" d="100"/>
          <a:sy n="106" d="100"/>
        </p:scale>
        <p:origin x="264" y="624"/>
      </p:cViewPr>
      <p:guideLst>
        <p:guide pos="483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970"/>
    </p:cViewPr>
  </p:sorterViewPr>
  <p:notesViewPr>
    <p:cSldViewPr snapToGrid="0" showGuides="1">
      <p:cViewPr varScale="1">
        <p:scale>
          <a:sx n="96" d="100"/>
          <a:sy n="96" d="100"/>
        </p:scale>
        <p:origin x="380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commentAuthors" Target="commentAuthors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harité Text Office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harité Text Office" pitchFamily="2" charset="0"/>
              </a:defRPr>
            </a:lvl1pPr>
          </a:lstStyle>
          <a:p>
            <a:fld id="{9A065712-CC01-4EEB-96F7-64B7891CA6B4}" type="datetimeFigureOut">
              <a:rPr lang="de-DE" smtClean="0"/>
              <a:pPr/>
              <a:t>13.10.25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harité Text Office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harité Text Office" pitchFamily="2" charset="0"/>
              </a:defRPr>
            </a:lvl1pPr>
          </a:lstStyle>
          <a:p>
            <a:fld id="{824D9D30-8414-458A-8EC3-63F2EE293130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5367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harité Text Office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harité Text Office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harité Text Office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harité Text Office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harité Text Offic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D9D30-8414-458A-8EC3-63F2EE293130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7018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F1F48-09EC-E218-4ED1-72A71ED6B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ADAC61-B1D9-788C-AB9B-381666004E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E49861-7207-5486-8CA2-6527A63A4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Tutorial for manually installing Docker in Linux here: </a:t>
            </a:r>
            <a:r>
              <a:rPr lang="en-GB" dirty="0"/>
              <a:t>https://</a:t>
            </a:r>
            <a:r>
              <a:rPr lang="en-GB" dirty="0" err="1"/>
              <a:t>docs.sevenbridges.com</a:t>
            </a:r>
            <a:r>
              <a:rPr lang="en-GB" dirty="0"/>
              <a:t>/docs/install-docker-on-</a:t>
            </a:r>
            <a:r>
              <a:rPr lang="en-GB" dirty="0" err="1"/>
              <a:t>linux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B24ED-6827-C798-0084-59A777835C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83EC4-667D-0848-AFC8-C94ECA5D396A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4124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1A18C-72E2-45A8-D2BC-A7DFFE563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003742-6FC3-93A2-8F86-0E3F58ED95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B0D1B-9AAB-88B5-6C66-1B9865193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1D410-39AB-8996-2323-EC7ADC58EF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83EC4-667D-0848-AFC8-C94ECA5D396A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4039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83EC4-667D-0848-AFC8-C94ECA5D396A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9952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D9D30-8414-458A-8EC3-63F2EE293130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1931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D9D30-8414-458A-8EC3-63F2EE293130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5078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D971C-CA6B-B12B-5920-50CE32FDE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836EA8-43AE-0603-44B2-BD29AD368D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0CBC84-DD62-4906-1BDA-09F6C2841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9DD7A-8D19-B225-7CFA-D20A32659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83EC4-667D-0848-AFC8-C94ECA5D396A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5697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9534E-1CA9-3CC2-8DA8-7A9FE3835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06211D-279E-AC90-D631-6C33360D5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DB74E2-3319-2AEA-95BD-DB95F9903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8CA23-1C5F-CB3A-58A1-110B9AB0BB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83EC4-667D-0848-AFC8-C94ECA5D396A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0508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21E70-3331-F30F-4026-820D29E07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B60E5-B9CC-952E-6E83-2B8B43A02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260508-7B39-E4FF-3F57-B680E7E39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05CB5-2A6E-3816-810C-D6000ED2E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83EC4-667D-0848-AFC8-C94ECA5D396A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6724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C98C0-A6BD-44FE-027B-55A7EAE0B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239073-773D-0C15-ABD5-5EA1F9800E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0CE7B9-7B32-5E36-9053-D70A43C89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09611-8C96-1593-8BE7-38319C93B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83EC4-667D-0848-AFC8-C94ECA5D396A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1354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7D13C-7052-908A-9DB3-0C92408BE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B3B813-035D-83EB-3C2A-B831AE8F0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8D231C-2A11-F410-3FD4-A48A8F9EF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0C0D3-11C5-614D-2659-ADE37ACAE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83EC4-667D-0848-AFC8-C94ECA5D396A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04753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D9D30-8414-458A-8EC3-63F2EE293130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057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14A62-285E-9A12-6A84-BDBB47C88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0AAA5A-91EE-F976-A9AE-6180195931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C373CA-6823-07BF-7888-F9050CC2E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5289F-E44F-E389-1000-D0E057814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83EC4-667D-0848-AFC8-C94ECA5D396A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5328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F5F32-740E-0924-3409-498BB38D4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7CFE22-8B03-CF25-53FF-DBA5FE477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F32DCA-A3AD-F556-C95E-AAA41BBB4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DF9A6-DAAB-D94B-F425-627FD5CF6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83EC4-667D-0848-AFC8-C94ECA5D396A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0558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FB8-3DAE-7D69-6CB8-29B0A29C6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089720-8E48-D77B-133D-36688C1C7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6AA18-0A61-365A-0617-516529DFF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21294-2AA9-9D9D-02A3-D22C87659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83EC4-667D-0848-AFC8-C94ECA5D396A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7487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FA90C-67AA-72E3-FE66-F843FC313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0180A-520F-9293-EB2F-04B2E501D9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837EA-625B-C1D8-6D53-14A90A61E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AE64C-6218-78A1-00FD-54F2AAC598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83EC4-667D-0848-AFC8-C94ECA5D396A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8706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F03A2-245A-EC8C-C61D-75970C558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24200F-E7F2-1533-E37B-9B4536469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C4582F-103F-0AFB-7B7A-2FA1FE73A3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0D468-67F8-BF0D-0C52-F22CBF04C9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83EC4-667D-0848-AFC8-C94ECA5D396A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83878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1A096-A4A5-FA00-E5D3-345765538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CF110D-8DF5-5DB0-6574-03DEDB807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6A9D01-1C1D-8819-1ED2-E45B0C01C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D4B31-9C5C-EFFC-F1B6-A92E9910C5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83EC4-667D-0848-AFC8-C94ECA5D396A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229001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D9D30-8414-458A-8EC3-63F2EE293130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7850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D9D30-8414-458A-8EC3-63F2EE293130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6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87AF2-537B-895F-D5E5-2D5D5ED5A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CD5376-F89F-1225-9D46-E06407C7BA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9AD776-4964-0DEB-EED4-2179AF22F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1C6D8-0CC8-5073-7054-B82CE28D8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D9D30-8414-458A-8EC3-63F2EE293130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9248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ACF75-5316-58C9-B3BA-AE2BAFD2D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6BE395-1D81-5C10-95D5-C395BEB2F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E9F6C8-736E-A310-1418-B2E1208FE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8AAD2-2C70-729E-102B-A906F88FE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D9D30-8414-458A-8EC3-63F2EE293130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7722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1751A-1ED2-6D05-A46E-3C46702C8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5D342-CFC0-9BC3-ED0F-55762B40D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D8742D-07A0-47B9-34A3-EA9A2FB2D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94A4D-4CC5-71BA-2196-2A6BC7297B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83EC4-667D-0848-AFC8-C94ECA5D396A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8380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83EC4-667D-0848-AFC8-C94ECA5D396A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4082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DB203-A41F-3103-2F0F-CCB874598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C15CC-4EA2-9378-E801-5C5664B97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54C72-F69D-D951-F286-13FC8A974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CC2E6-3635-1687-AC22-FE71D3192B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83EC4-667D-0848-AFC8-C94ECA5D396A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2297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78325-A22C-C45A-A186-304056CD7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75D7D9-1B54-42A1-7766-14DDC5CE9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92E33-6E43-EDC0-BBAD-3D16799DB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B3574-86EC-EF19-6E88-C7F42BDF9D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C83EC4-667D-0848-AFC8-C94ECA5D396A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75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CB985E58-73E2-B29E-A012-2F63CE23531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33E72B6-CD3E-AC98-4643-9EE1A95560DD}"/>
              </a:ext>
            </a:extLst>
          </p:cNvPr>
          <p:cNvSpPr/>
          <p:nvPr/>
        </p:nvSpPr>
        <p:spPr>
          <a:xfrm>
            <a:off x="3052799" y="571499"/>
            <a:ext cx="8120025" cy="5713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5B4324-9483-AD08-A73D-10755027B2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842" y="1117068"/>
            <a:ext cx="2299114" cy="12060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3DD7CD-320F-0C40-8320-F1C3F4BB0C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1601" y="571499"/>
            <a:ext cx="4558049" cy="5713413"/>
          </a:xfrm>
        </p:spPr>
        <p:txBody>
          <a:bodyPr anchor="ctr"/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noProof="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095E5C9-E920-0580-7ADC-22B0168C4F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192" y="3999600"/>
            <a:ext cx="2034000" cy="228600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85200" indent="0" algn="ctr">
              <a:buNone/>
              <a:defRPr sz="1200"/>
            </a:lvl2pPr>
            <a:lvl3pPr marL="385200" indent="0" algn="ctr">
              <a:buNone/>
              <a:defRPr sz="1200"/>
            </a:lvl3pPr>
            <a:lvl4pPr marL="385200" indent="0" algn="ctr">
              <a:buNone/>
              <a:defRPr sz="1200"/>
            </a:lvl4pPr>
            <a:lvl5pPr marL="385200" indent="0" algn="ctr">
              <a:buNone/>
              <a:defRPr sz="1200"/>
            </a:lvl5pPr>
          </a:lstStyle>
          <a:p>
            <a:pPr lvl="0"/>
            <a:r>
              <a:rPr lang="en-GB" noProof="0" dirty="0"/>
              <a:t>Clinic, Centre, Business Division etc. (optional)</a:t>
            </a:r>
          </a:p>
        </p:txBody>
      </p:sp>
    </p:spTree>
    <p:extLst>
      <p:ext uri="{BB962C8B-B14F-4D97-AF65-F5344CB8AC3E}">
        <p14:creationId xmlns:p14="http://schemas.microsoft.com/office/powerpoint/2010/main" val="1761578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04313-9EBD-E2E8-85A4-8658C545F5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587" y="500444"/>
            <a:ext cx="9136463" cy="401256"/>
          </a:xfrm>
        </p:spPr>
        <p:txBody>
          <a:bodyPr/>
          <a:lstStyle/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1635B3E-A170-D861-DC3E-F4A04609BD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79071E-0EC5-4614-9539-92CECCA887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2881E07-D74B-F675-3F24-47FC0C82607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007999" y="1300480"/>
            <a:ext cx="10162800" cy="44802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8BC7A22-A92A-8C27-21AE-A5239F58F0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D929626-B291-E201-0AE6-463AD95968F5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968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B8285-1706-99FE-D645-9A2B07024B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586" y="500444"/>
            <a:ext cx="9136800" cy="4032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7D31DA-7307-1DFC-6137-0E1FDD72E5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4444CA-DD99-CF82-AB04-1386AEE9FD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EB13E3-E4B9-2614-DCF4-B0F8730D7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94F8CC4-A959-4D54-7030-B1D1EA892874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E78F271-951E-29F3-CA6E-C1A7AE43396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008000" y="1670400"/>
            <a:ext cx="4573650" cy="4039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B1BE3FB-D9B5-0621-7697-E410DA22E54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96062" y="1670400"/>
            <a:ext cx="4575600" cy="4039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6B3E14-3F88-EBCF-C508-95387CF449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200" y="925200"/>
            <a:ext cx="9136800" cy="2448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GB" noProof="0" dirty="0"/>
              <a:t>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203226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516" userDrawn="1">
          <p15:clr>
            <a:srgbClr val="FBAE40"/>
          </p15:clr>
        </p15:guide>
        <p15:guide id="4" pos="4163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A6F73E-DFC4-17D0-E185-4862E18CC5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98ECDE-FBC7-5149-B631-0EBAED7FBB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5" name="Untertitel">
            <a:extLst>
              <a:ext uri="{FF2B5EF4-FFF2-40B4-BE49-F238E27FC236}">
                <a16:creationId xmlns:a16="http://schemas.microsoft.com/office/drawing/2014/main" id="{5237F277-E0C0-66D9-AE88-3A6FD1CE04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200" y="925200"/>
            <a:ext cx="9136063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3pPr>
            <a:lvl4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4pPr>
            <a:lvl5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Subtitle (optional)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6AABEF3-8209-9E1E-0232-BBD06684FD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08000" y="1670400"/>
            <a:ext cx="2702716" cy="4039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346C2B8-C26F-81F0-727C-946A2609B0B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40627" y="1670400"/>
            <a:ext cx="2703600" cy="40386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8C8072C-305B-3E46-CD43-19567F180AB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64550" y="1670400"/>
            <a:ext cx="2703600" cy="40386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3C1328C-169D-9D33-E81D-22576126355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0C107BD-C3C5-3F7E-46E4-5E2702D0C34C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el 22">
            <a:extLst>
              <a:ext uri="{FF2B5EF4-FFF2-40B4-BE49-F238E27FC236}">
                <a16:creationId xmlns:a16="http://schemas.microsoft.com/office/drawing/2014/main" id="{30BA5C45-3B5A-B10D-5444-C0DFDB5185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4634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2352" userDrawn="1">
          <p15:clr>
            <a:srgbClr val="FBAE40"/>
          </p15:clr>
        </p15:guide>
        <p15:guide id="6" pos="2986" userDrawn="1">
          <p15:clr>
            <a:srgbClr val="FBAE40"/>
          </p15:clr>
        </p15:guide>
        <p15:guide id="7" pos="4694" userDrawn="1">
          <p15:clr>
            <a:srgbClr val="FBAE40"/>
          </p15:clr>
        </p15:guide>
        <p15:guide id="8" pos="53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3D99F4B-FBED-6C79-35C8-70A2B587BB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7588" y="1720394"/>
            <a:ext cx="2035175" cy="1531980"/>
          </a:xfrm>
        </p:spPr>
        <p:txBody>
          <a:bodyPr tIns="3384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F46460-6CF7-6006-523C-248D69ECD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06EABD-6B34-08FC-A53A-31E4B75308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5A39AC-B565-603B-F788-DF4DC1314F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B5EBF49-362C-41B2-D79E-BFFBDFC73B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7588" y="1720394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en-GB" noProof="0" dirty="0"/>
              <a:t>X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9F55F8BD-FFD6-5394-E2A2-0BBAB3A2A4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3746" y="1720394"/>
            <a:ext cx="2035175" cy="1533600"/>
          </a:xfrm>
        </p:spPr>
        <p:txBody>
          <a:bodyPr tIns="3384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5AE3EF26-CF8A-C653-7EA5-B92FF0C2ED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29904" y="1720394"/>
            <a:ext cx="2035175" cy="1533600"/>
          </a:xfrm>
        </p:spPr>
        <p:txBody>
          <a:bodyPr tIns="3384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4"/>
            <a:endParaRPr lang="en-GB" noProof="0" dirty="0"/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0BA58826-1951-E46E-DB68-3224162EB8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36062" y="1720394"/>
            <a:ext cx="2035175" cy="1533600"/>
          </a:xfrm>
        </p:spPr>
        <p:txBody>
          <a:bodyPr tIns="3384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C9D7961-FFD7-348F-902B-D93F952E5B6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9FC299C-B82C-4B31-CB60-839938A8D8A2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D0B3D105-9F14-D5A6-9933-9E01C366DE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763" y="3611592"/>
            <a:ext cx="2034000" cy="1533600"/>
          </a:xfrm>
        </p:spPr>
        <p:txBody>
          <a:bodyPr tIns="3384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C1927BA1-7742-0897-C6DF-95CF2964DB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22400" y="3611592"/>
            <a:ext cx="2034000" cy="1533600"/>
          </a:xfrm>
        </p:spPr>
        <p:txBody>
          <a:bodyPr tIns="3384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0BBC978F-E89F-793F-BB70-92CAA989D2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29375" y="3611592"/>
            <a:ext cx="2034000" cy="1533600"/>
          </a:xfrm>
        </p:spPr>
        <p:txBody>
          <a:bodyPr tIns="3384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4AB36E7A-D7E8-0728-877B-8DD7CBFE9CF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36062" y="3611592"/>
            <a:ext cx="2034000" cy="1533600"/>
          </a:xfrm>
        </p:spPr>
        <p:txBody>
          <a:bodyPr tIns="3384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B439D542-CA4B-FE32-E7A5-D2369E83D2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22400" y="1720394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en-GB" noProof="0" dirty="0"/>
              <a:t>X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57E9B3F6-6713-EEA1-85FC-9975854033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7588" y="3611592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en-GB" noProof="0" dirty="0"/>
              <a:t>X</a:t>
            </a:r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FEB9A5F2-71F6-772D-EE5C-521091D5BC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29600" y="1720394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en-GB" noProof="0" dirty="0"/>
              <a:t>X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4EB44CED-85DA-2D20-B06D-675D398217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2400" y="3611592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en-GB" noProof="0" dirty="0"/>
              <a:t>X</a:t>
            </a:r>
          </a:p>
        </p:txBody>
      </p:sp>
      <p:sp>
        <p:nvSpPr>
          <p:cNvPr id="41" name="Textplatzhalter 40">
            <a:extLst>
              <a:ext uri="{FF2B5EF4-FFF2-40B4-BE49-F238E27FC236}">
                <a16:creationId xmlns:a16="http://schemas.microsoft.com/office/drawing/2014/main" id="{5BD4ECCA-FC88-90CB-A5E0-6ABFE147CA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37650" y="1720394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en-GB" noProof="0" dirty="0"/>
              <a:t>X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8C09F7CA-2A66-6759-084E-9F600D9EBFE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37650" y="3611592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en-GB" noProof="0" dirty="0"/>
              <a:t>X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E0BBB7F6-AF25-91C1-05CA-408BE7B0F8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29600" y="3611592"/>
            <a:ext cx="270000" cy="270000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Charité Text Office Medium" pitchFamily="2" charset="0"/>
              </a:defRPr>
            </a:lvl1pPr>
          </a:lstStyle>
          <a:p>
            <a:pPr lvl="0"/>
            <a:r>
              <a:rPr lang="en-GB" noProof="0" dirty="0"/>
              <a:t>X</a:t>
            </a:r>
          </a:p>
        </p:txBody>
      </p:sp>
      <p:sp>
        <p:nvSpPr>
          <p:cNvPr id="47" name="Textplatzhalter 46">
            <a:extLst>
              <a:ext uri="{FF2B5EF4-FFF2-40B4-BE49-F238E27FC236}">
                <a16:creationId xmlns:a16="http://schemas.microsoft.com/office/drawing/2014/main" id="{F20A98A4-7467-206D-E5B1-C72A2ED372A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1200" y="925200"/>
            <a:ext cx="9136800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385200" indent="0">
              <a:buNone/>
              <a:defRPr/>
            </a:lvl2pPr>
            <a:lvl3pPr marL="385200" indent="0">
              <a:buNone/>
              <a:defRPr/>
            </a:lvl3pPr>
            <a:lvl4pPr marL="385200" indent="0">
              <a:buNone/>
              <a:defRPr/>
            </a:lvl4pPr>
            <a:lvl5pPr marL="385200" indent="0">
              <a:buNone/>
              <a:defRPr/>
            </a:lvl5pPr>
          </a:lstStyle>
          <a:p>
            <a:pPr lvl="0"/>
            <a:r>
              <a:rPr lang="en-GB" noProof="0" dirty="0"/>
              <a:t>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2493559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2591" userDrawn="1">
          <p15:clr>
            <a:srgbClr val="FBAE40"/>
          </p15:clr>
        </p15:guide>
        <p15:guide id="10" orient="horz" pos="2275" userDrawn="1">
          <p15:clr>
            <a:srgbClr val="FBAE40"/>
          </p15:clr>
        </p15:guide>
        <p15:guide id="11" pos="1923" userDrawn="1">
          <p15:clr>
            <a:srgbClr val="FBAE40"/>
          </p15:clr>
        </p15:guide>
        <p15:guide id="12" pos="2345" userDrawn="1">
          <p15:clr>
            <a:srgbClr val="FBAE40"/>
          </p15:clr>
        </p15:guide>
        <p15:guide id="13" pos="3630" userDrawn="1">
          <p15:clr>
            <a:srgbClr val="FBAE40"/>
          </p15:clr>
        </p15:guide>
        <p15:guide id="14" pos="4050" userDrawn="1">
          <p15:clr>
            <a:srgbClr val="FBAE40"/>
          </p15:clr>
        </p15:guide>
        <p15:guide id="15" pos="5756" userDrawn="1">
          <p15:clr>
            <a:srgbClr val="FBAE40"/>
          </p15:clr>
        </p15:guide>
        <p15:guide id="16" pos="5333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picture righ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F1F45816-AC38-941C-8642-361448D9E08E}"/>
              </a:ext>
            </a:extLst>
          </p:cNvPr>
          <p:cNvSpPr/>
          <p:nvPr/>
        </p:nvSpPr>
        <p:spPr>
          <a:xfrm>
            <a:off x="8127600" y="0"/>
            <a:ext cx="4064400" cy="514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GB" sz="1200" noProof="0" dirty="0">
              <a:solidFill>
                <a:schemeClr val="tx1"/>
              </a:solidFill>
            </a:endParaRPr>
          </a:p>
        </p:txBody>
      </p:sp>
      <p:sp>
        <p:nvSpPr>
          <p:cNvPr id="13" name="Bildunterschrift">
            <a:extLst>
              <a:ext uri="{FF2B5EF4-FFF2-40B4-BE49-F238E27FC236}">
                <a16:creationId xmlns:a16="http://schemas.microsoft.com/office/drawing/2014/main" id="{A415EF6E-0026-A754-49CA-E277E90E34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0413" y="5709600"/>
            <a:ext cx="3816000" cy="579600"/>
          </a:xfrm>
        </p:spPr>
        <p:txBody>
          <a:bodyPr tIns="72000"/>
          <a:lstStyle>
            <a:lvl1pPr marL="0" indent="0">
              <a:buFontTx/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noProof="0" dirty="0"/>
              <a:t>Caption and/or source (optional)</a:t>
            </a:r>
          </a:p>
        </p:txBody>
      </p:sp>
      <p:sp>
        <p:nvSpPr>
          <p:cNvPr id="9" name="Untertitel">
            <a:extLst>
              <a:ext uri="{FF2B5EF4-FFF2-40B4-BE49-F238E27FC236}">
                <a16:creationId xmlns:a16="http://schemas.microsoft.com/office/drawing/2014/main" id="{A1CC353C-CB5B-30D8-8C25-FE71F3BEAF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9587" y="925200"/>
            <a:ext cx="5598000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3pPr>
            <a:lvl4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4pPr>
            <a:lvl5pPr marL="385200" indent="0">
              <a:buNone/>
              <a:defRPr sz="20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Subtitle (optional)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8932425-FEBD-9789-5D35-A94FCAD781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587" y="500444"/>
            <a:ext cx="5598000" cy="403200"/>
          </a:xfrm>
        </p:spPr>
        <p:txBody>
          <a:bodyPr/>
          <a:lstStyle/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EF71FA-D2BD-AA21-68DB-C161FFF154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3FB9AE-9E6D-2D5B-59DC-A0CD80BD52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EE1888-55D2-A2C1-B138-27E69663AE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DCBEDA2-04EF-A8FD-969E-7871337F52A1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5D49E70-CD68-24B1-5CE4-D810BC6BB8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8000" y="1670400"/>
            <a:ext cx="5097600" cy="4039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CAACDC9-B304-1159-0AA3-F82B78F83F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10000" y="572400"/>
            <a:ext cx="4064400" cy="51408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noProof="0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071818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picture righ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unterschrift">
            <a:extLst>
              <a:ext uri="{FF2B5EF4-FFF2-40B4-BE49-F238E27FC236}">
                <a16:creationId xmlns:a16="http://schemas.microsoft.com/office/drawing/2014/main" id="{B83F5A42-09F3-8AF1-5DD8-4CEFA09823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08825" y="5709600"/>
            <a:ext cx="3816000" cy="579600"/>
          </a:xfrm>
        </p:spPr>
        <p:txBody>
          <a:bodyPr tIns="72000"/>
          <a:lstStyle>
            <a:lvl1pPr marL="0" indent="0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noProof="0" dirty="0"/>
              <a:t>Caption and/or source (optional)</a:t>
            </a:r>
          </a:p>
        </p:txBody>
      </p:sp>
      <p:sp>
        <p:nvSpPr>
          <p:cNvPr id="12" name="Untertitel">
            <a:extLst>
              <a:ext uri="{FF2B5EF4-FFF2-40B4-BE49-F238E27FC236}">
                <a16:creationId xmlns:a16="http://schemas.microsoft.com/office/drawing/2014/main" id="{039E2D46-444D-DEB7-16B4-8DD4289BC4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9588" y="925200"/>
            <a:ext cx="5598000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Subtitle (optional)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2BF8A9-19BC-0FA9-FD6D-BF956E374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586" y="500444"/>
            <a:ext cx="5596425" cy="403200"/>
          </a:xfrm>
        </p:spPr>
        <p:txBody>
          <a:bodyPr/>
          <a:lstStyle/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326468-83EB-EE59-6697-DF5117A80D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4DFD21-7A1F-0463-AB52-625787D590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844017-E78D-22D5-CE5A-4028FC42F2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A8359DE-EBE8-12FF-4096-36F458DFC4B2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46483FB-B1C7-609E-6E6D-11D1D6269B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7999" y="1670400"/>
            <a:ext cx="5098013" cy="4039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5468F84-C774-202E-E2EB-B60A78E28728}"/>
              </a:ext>
            </a:extLst>
          </p:cNvPr>
          <p:cNvSpPr/>
          <p:nvPr/>
        </p:nvSpPr>
        <p:spPr>
          <a:xfrm>
            <a:off x="8127600" y="0"/>
            <a:ext cx="4064400" cy="51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GB" sz="1200" noProof="0" dirty="0">
              <a:solidFill>
                <a:schemeClr val="tx1"/>
              </a:solidFill>
            </a:endParaRP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3CD094CC-FBA3-BAEB-D00B-1BECF6056FD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08425" y="573676"/>
            <a:ext cx="4064400" cy="51408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noProof="0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98134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picture lef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2ECBB58-4B6E-4F5D-18E3-352178B5F108}"/>
              </a:ext>
            </a:extLst>
          </p:cNvPr>
          <p:cNvSpPr/>
          <p:nvPr/>
        </p:nvSpPr>
        <p:spPr>
          <a:xfrm>
            <a:off x="0" y="0"/>
            <a:ext cx="5083200" cy="514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GB" sz="1200" noProof="0" dirty="0">
              <a:solidFill>
                <a:schemeClr val="tx1"/>
              </a:solidFill>
            </a:endParaRPr>
          </a:p>
        </p:txBody>
      </p:sp>
      <p:sp>
        <p:nvSpPr>
          <p:cNvPr id="19" name="Bildunterschrift">
            <a:extLst>
              <a:ext uri="{FF2B5EF4-FFF2-40B4-BE49-F238E27FC236}">
                <a16:creationId xmlns:a16="http://schemas.microsoft.com/office/drawing/2014/main" id="{25DFDAC6-8A5B-9471-0A9F-54B22B6816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8800" y="5709600"/>
            <a:ext cx="3816000" cy="579600"/>
          </a:xfrm>
        </p:spPr>
        <p:txBody>
          <a:bodyPr tIns="72000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  <a:lvl2pPr>
              <a:defRPr sz="10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 dirty="0"/>
              <a:t>Caption and/or source (optional)</a:t>
            </a:r>
          </a:p>
        </p:txBody>
      </p:sp>
      <p:sp>
        <p:nvSpPr>
          <p:cNvPr id="15" name="Untertitel">
            <a:extLst>
              <a:ext uri="{FF2B5EF4-FFF2-40B4-BE49-F238E27FC236}">
                <a16:creationId xmlns:a16="http://schemas.microsoft.com/office/drawing/2014/main" id="{89A7CE53-8F11-FE8E-6DDD-F7618B9749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18349" y="925200"/>
            <a:ext cx="4060800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Subtitle (optional)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359A7-1149-422C-69A8-37AE8B162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8376" y="500444"/>
            <a:ext cx="4060800" cy="403200"/>
          </a:xfrm>
        </p:spPr>
        <p:txBody>
          <a:bodyPr/>
          <a:lstStyle/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B2039F-5508-D28A-543C-318285DDF4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F4D526-92AA-2696-9886-0A80AC27D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20E028-2D70-DDC8-A75B-AFC9FF0ECAC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6445B0F-D593-F908-CA3C-D9D7F1902A30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B70A3D4C-8535-BE52-9416-AA35328A2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17588" y="569913"/>
            <a:ext cx="5083200" cy="5140325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noProof="0" dirty="0"/>
              <a:t>Insert Image here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93E7FA6-31E7-59EE-A999-F09A5C8CBD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18349" y="1670400"/>
            <a:ext cx="4060800" cy="4039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0973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8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picture lef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unterschrift">
            <a:extLst>
              <a:ext uri="{FF2B5EF4-FFF2-40B4-BE49-F238E27FC236}">
                <a16:creationId xmlns:a16="http://schemas.microsoft.com/office/drawing/2014/main" id="{6530243A-A0D6-B4C6-7331-2AE3B9106A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7588" y="5709600"/>
            <a:ext cx="3816000" cy="579600"/>
          </a:xfrm>
        </p:spPr>
        <p:txBody>
          <a:bodyPr tIns="72000"/>
          <a:lstStyle>
            <a:lvl1pPr marL="0" indent="0">
              <a:buFontTx/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Caption and/or source (optional)</a:t>
            </a:r>
          </a:p>
        </p:txBody>
      </p:sp>
      <p:sp>
        <p:nvSpPr>
          <p:cNvPr id="14" name="Untertitel">
            <a:extLst>
              <a:ext uri="{FF2B5EF4-FFF2-40B4-BE49-F238E27FC236}">
                <a16:creationId xmlns:a16="http://schemas.microsoft.com/office/drawing/2014/main" id="{1B023507-4C12-465C-5B67-55E082CDAA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16763" y="925200"/>
            <a:ext cx="4060800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Subtitle (optional)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1C227B-9DE1-2AA8-305F-F16000F2C0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7200" y="500444"/>
            <a:ext cx="4060800" cy="403200"/>
          </a:xfrm>
        </p:spPr>
        <p:txBody>
          <a:bodyPr/>
          <a:lstStyle/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AA31609-6C29-2EE0-85D3-7779176E4A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595691-1C8C-3479-AE37-1A310B8D86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ED1A4FE-7E6F-90B9-EAD8-684C0501EF8B}"/>
              </a:ext>
            </a:extLst>
          </p:cNvPr>
          <p:cNvSpPr/>
          <p:nvPr/>
        </p:nvSpPr>
        <p:spPr>
          <a:xfrm>
            <a:off x="0" y="0"/>
            <a:ext cx="5083200" cy="51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GB" sz="1200" noProof="0" dirty="0">
              <a:solidFill>
                <a:schemeClr val="tx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84715E-A26A-780C-58EF-A05AC37998B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BE0523F-0317-1C66-75A2-1378C1883750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167AFAC5-E98C-D72F-C6F7-99426887E8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17588" y="568800"/>
            <a:ext cx="5083200" cy="51408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noProof="0" dirty="0"/>
              <a:t>Insert Image here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1A18C4E-E9A0-5EC2-6917-6E116013F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16763" y="1670400"/>
            <a:ext cx="4060800" cy="4039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61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8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Picture with tex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30D5BF-3468-766C-3E90-FB1A153A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55F5D32-A15D-3AAE-C668-2E1E1314CC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01B3C6-DBC5-650E-5FB0-23AF99A000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A61836-94D7-E50E-9EA4-B37A1539491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091E40B-CC10-5C7D-4E7E-B3B286DDC7D8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755A324-2C07-E9DE-7C47-9D8A4E94468B}"/>
              </a:ext>
            </a:extLst>
          </p:cNvPr>
          <p:cNvSpPr/>
          <p:nvPr/>
        </p:nvSpPr>
        <p:spPr>
          <a:xfrm>
            <a:off x="0" y="2855438"/>
            <a:ext cx="12192000" cy="28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GB" sz="1200" noProof="0" dirty="0">
              <a:solidFill>
                <a:schemeClr val="tx1"/>
              </a:solidFill>
            </a:endParaRP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37297243-B4C9-835C-E79E-1D8C330F66F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17588" y="1713600"/>
            <a:ext cx="4064400" cy="22860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noProof="0" dirty="0"/>
              <a:t>Insert Image here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F9BD6CE4-05EB-0F7B-1287-47FFE26DB3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05450" y="1713600"/>
            <a:ext cx="4064400" cy="22860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noProof="0" dirty="0"/>
              <a:t>Insert Image here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CEE08FEE-65AA-E28D-7EB6-D029D22C8F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7588" y="3998913"/>
            <a:ext cx="4064000" cy="1710000"/>
          </a:xfrm>
        </p:spPr>
        <p:txBody>
          <a:bodyPr tIns="252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95F1686-D325-2423-FADF-0BAF4FD75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05650" y="3998913"/>
            <a:ext cx="4064000" cy="1710000"/>
          </a:xfrm>
        </p:spPr>
        <p:txBody>
          <a:bodyPr tIns="252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A5A56BAE-7B11-AC1C-3E73-01405A2D2F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200" y="925200"/>
            <a:ext cx="9136063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31200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3204" userDrawn="1">
          <p15:clr>
            <a:srgbClr val="FBAE40"/>
          </p15:clr>
        </p15:guide>
        <p15:guide id="4" pos="4475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x Picture with tex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8B95AC-787E-6570-9EBA-924258A1DD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587" y="500444"/>
            <a:ext cx="9136800" cy="403200"/>
          </a:xfrm>
        </p:spPr>
        <p:txBody>
          <a:bodyPr/>
          <a:lstStyle/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147418-A1B9-1522-B5DD-23600759D8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9F59FB-6202-5E64-A2B0-EB61D68F5B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100A0F-82DE-2E25-04E4-6D053E95B42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B5FAE4B-A6D4-085D-6A3E-98BD8F7168E9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F26FF4B2-E32A-687D-93AC-BF8340CE86C6}"/>
              </a:ext>
            </a:extLst>
          </p:cNvPr>
          <p:cNvSpPr/>
          <p:nvPr/>
        </p:nvSpPr>
        <p:spPr>
          <a:xfrm>
            <a:off x="0" y="2855438"/>
            <a:ext cx="12192000" cy="285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GB" sz="1200" noProof="0" dirty="0">
              <a:solidFill>
                <a:schemeClr val="tx1"/>
              </a:solidFill>
            </a:endParaRP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19DB8161-E57B-D485-9EF0-C746E1D1EE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17588" y="1714500"/>
            <a:ext cx="4064400" cy="22860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noProof="0" dirty="0"/>
              <a:t>Insert Image here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77ED89A1-EDBC-802D-3495-BE63017FA47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06839" y="1714500"/>
            <a:ext cx="4064400" cy="22860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noProof="0" dirty="0"/>
              <a:t>Insert Image here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3E6423B-C2C1-C316-7151-5D81468FEE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7588" y="4000369"/>
            <a:ext cx="4064000" cy="1709738"/>
          </a:xfrm>
        </p:spPr>
        <p:txBody>
          <a:bodyPr tIns="252000" bIns="144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845A965B-A019-AA22-2301-6A2C1C3633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07238" y="4000369"/>
            <a:ext cx="4065587" cy="1710000"/>
          </a:xfrm>
        </p:spPr>
        <p:txBody>
          <a:bodyPr tIns="252000" bIns="144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228712D-955C-CC61-9526-1E97E44BDA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200" y="925200"/>
            <a:ext cx="9136063" cy="2448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1427905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476" userDrawn="1">
          <p15:clr>
            <a:srgbClr val="FBAE40"/>
          </p15:clr>
        </p15:guide>
        <p15:guide id="4" pos="320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ab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0571E57-C458-55AD-34AF-B33955A2430E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A57A1D-B3B0-3969-AC3D-731633954FBC}"/>
              </a:ext>
            </a:extLst>
          </p:cNvPr>
          <p:cNvSpPr/>
          <p:nvPr/>
        </p:nvSpPr>
        <p:spPr>
          <a:xfrm>
            <a:off x="3052799" y="571499"/>
            <a:ext cx="8120025" cy="5713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D16AE1-35A6-C2DD-949A-525C689812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842" y="1117068"/>
            <a:ext cx="2299114" cy="12060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93F957-EFA0-B9BA-15DE-03D8D4868D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1600" y="3427200"/>
            <a:ext cx="6063438" cy="2857712"/>
          </a:xfrm>
        </p:spPr>
        <p:txBody>
          <a:bodyPr anchor="ctr"/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noProof="0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48CA5AF-CEDE-3E1B-57D8-4973FFB367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58275" y="3431817"/>
            <a:ext cx="2574524" cy="391628"/>
          </a:xfrm>
          <a:solidFill>
            <a:schemeClr val="accent1"/>
          </a:solidFill>
        </p:spPr>
        <p:txBody>
          <a:bodyPr wrap="none" lIns="108000" tIns="72000" rIns="108000" bIns="72000" anchor="ctr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Section (1 line, max. 32 Char)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1402C4B-8E48-A60C-F353-2071129B4D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3999600"/>
            <a:ext cx="2034000" cy="228600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85200" indent="0" algn="ctr">
              <a:buNone/>
              <a:defRPr sz="1200"/>
            </a:lvl2pPr>
            <a:lvl3pPr marL="385200" indent="0" algn="ctr">
              <a:buNone/>
              <a:defRPr sz="1200"/>
            </a:lvl3pPr>
            <a:lvl4pPr marL="385200" indent="0" algn="ctr">
              <a:buNone/>
              <a:defRPr sz="1200"/>
            </a:lvl4pPr>
            <a:lvl5pPr marL="385200" indent="0" algn="ctr">
              <a:buNone/>
              <a:defRPr sz="1200"/>
            </a:lvl5pPr>
          </a:lstStyle>
          <a:p>
            <a:pPr lvl="0"/>
            <a:r>
              <a:rPr lang="en-GB" noProof="0" dirty="0"/>
              <a:t>Clinic, Centre, Business Division etc. (optional)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3823D32A-F323-5163-FE79-469CF35E8F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52763" y="571498"/>
            <a:ext cx="8120062" cy="28575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225833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fullscreen dark -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ED52C9D-87C8-011B-E56D-51D5C50B391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Here you can insert a large picture. </a:t>
            </a:r>
            <a:br>
              <a:rPr lang="en-GB" noProof="0" dirty="0"/>
            </a:br>
            <a:r>
              <a:rPr lang="en-GB" noProof="0" dirty="0"/>
              <a:t>Please pay attention that the colour contrast is sufficient, especially that the logo and footer are readable.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241DB3A-6DE5-F033-FEE8-41F3896BC3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B63763-DE9D-6D38-AC3B-4B4CC07EC0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DCB682A-2009-9235-F971-D6E915E4E60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0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F581E7A-B35D-5EC1-B852-434FA1E7DC23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8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fullscreen light - tex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CBBA00DF-2000-4C26-A9C5-C7DCDBB9F8C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Here you can insert a large picture. </a:t>
            </a:r>
            <a:br>
              <a:rPr lang="en-GB" noProof="0" dirty="0"/>
            </a:br>
            <a:r>
              <a:rPr lang="en-GB" noProof="0" dirty="0"/>
              <a:t>Please pay attention that the colour contrast is sufficient, especially that the logo and footer are readable.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0DBC79A-7CBB-10CE-2C3C-FD05E64850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46FDE8-A2B6-316B-1469-0EEC7555C6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4A8951-1200-D0E7-5F8E-2C10B57D75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5938C14-2DEC-82A2-7695-24571C7D5D8E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826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text 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C027018-D557-3C79-D1EA-D1294A0AD3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FCA897-0E45-4EFB-1E77-AEBED04C2B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94C2AB-ECEC-E542-B222-D9C6BD9A43D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B46E80D-8C7E-12BE-E6D4-002699C55689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826F5AFC-CA37-5E0B-FCB1-E613AB3E5F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5969" y="1723680"/>
            <a:ext cx="478534" cy="349200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BD2C1F7-0409-E8C8-F128-0615B1F22D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5969" y="1714500"/>
            <a:ext cx="8120062" cy="3995737"/>
          </a:xfrm>
        </p:spPr>
        <p:txBody>
          <a:bodyPr tIns="576000" rIns="0" anchor="t"/>
          <a:lstStyle>
            <a:lvl1pPr marL="0" indent="0">
              <a:spcAft>
                <a:spcPts val="2200"/>
              </a:spcAft>
              <a:buNone/>
              <a:defRPr sz="3200">
                <a:latin typeface="Charité Headline Office Light" pitchFamily="2" charset="0"/>
              </a:defRPr>
            </a:lvl1pPr>
            <a:lvl2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2pPr>
            <a:lvl3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3pPr>
            <a:lvl4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4pPr>
            <a:lvl5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5pPr>
          </a:lstStyle>
          <a:p>
            <a:pPr lvl="0"/>
            <a:r>
              <a:rPr lang="en-GB" noProof="0" dirty="0"/>
              <a:t>A quotation. (max. 200 characters)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9683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662" userDrawn="1">
          <p15:clr>
            <a:srgbClr val="FBAE40"/>
          </p15:clr>
        </p15:guide>
        <p15:guide id="5" pos="1282" userDrawn="1">
          <p15:clr>
            <a:srgbClr val="FBAE40"/>
          </p15:clr>
        </p15:guide>
        <p15:guide id="6" pos="6396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ictur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DEC8225-D3C6-D2CF-36B3-EDB4A6C840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9C7943-986D-598F-5ABF-0796079E17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Bildunterschrift links">
            <a:extLst>
              <a:ext uri="{FF2B5EF4-FFF2-40B4-BE49-F238E27FC236}">
                <a16:creationId xmlns:a16="http://schemas.microsoft.com/office/drawing/2014/main" id="{F5EF10FB-FF64-F494-0F12-214A17E74D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7588" y="4568400"/>
            <a:ext cx="4464000" cy="579600"/>
          </a:xfrm>
        </p:spPr>
        <p:txBody>
          <a:bodyPr tIns="72000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  <a:lvl2pPr>
              <a:defRPr sz="10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 dirty="0"/>
              <a:t>Caption and/or source (optional) </a:t>
            </a:r>
          </a:p>
        </p:txBody>
      </p:sp>
      <p:sp>
        <p:nvSpPr>
          <p:cNvPr id="6" name="Zitat rechts">
            <a:extLst>
              <a:ext uri="{FF2B5EF4-FFF2-40B4-BE49-F238E27FC236}">
                <a16:creationId xmlns:a16="http://schemas.microsoft.com/office/drawing/2014/main" id="{9A610B8F-52F5-CF16-D4FA-31837E4AB5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4800" y="1714500"/>
            <a:ext cx="5076000" cy="4572000"/>
          </a:xfrm>
        </p:spPr>
        <p:txBody>
          <a:bodyPr tIns="576000"/>
          <a:lstStyle>
            <a:lvl1pPr marL="0" indent="0">
              <a:spcAft>
                <a:spcPts val="2200"/>
              </a:spcAft>
              <a:buNone/>
              <a:defRPr sz="3200">
                <a:latin typeface="Charité Headline Office Light" pitchFamily="2" charset="0"/>
              </a:defRPr>
            </a:lvl1pPr>
            <a:lvl2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2pPr>
            <a:lvl3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3pPr>
            <a:lvl4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4pPr>
            <a:lvl5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5pPr>
          </a:lstStyle>
          <a:p>
            <a:pPr lvl="0"/>
            <a:r>
              <a:rPr lang="de-DE" noProof="0" dirty="0"/>
              <a:t>Edit Mater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1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1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1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07D0E9-6FBC-33E2-267F-7C3A99A5353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CB66DCF-A25C-6162-B9A7-4F80B9BB1B76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60A537C2-A37C-32D3-0B21-5CAD494B5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9734" y="1723680"/>
            <a:ext cx="478534" cy="349200"/>
          </a:xfrm>
          <a:prstGeom prst="rect">
            <a:avLst/>
          </a:prstGeom>
        </p:spPr>
      </p:pic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80238563-4251-CCDC-2832-70054B412A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4800" cy="4568400"/>
          </a:xfrm>
          <a:custGeom>
            <a:avLst/>
            <a:gdLst>
              <a:gd name="connsiteX0" fmla="*/ 0 w 6094800"/>
              <a:gd name="connsiteY0" fmla="*/ 0 h 4568400"/>
              <a:gd name="connsiteX1" fmla="*/ 6094800 w 6094800"/>
              <a:gd name="connsiteY1" fmla="*/ 0 h 4568400"/>
              <a:gd name="connsiteX2" fmla="*/ 6094800 w 6094800"/>
              <a:gd name="connsiteY2" fmla="*/ 1145905 h 4568400"/>
              <a:gd name="connsiteX3" fmla="*/ 5588461 w 6094800"/>
              <a:gd name="connsiteY3" fmla="*/ 1145905 h 4568400"/>
              <a:gd name="connsiteX4" fmla="*/ 5588461 w 6094800"/>
              <a:gd name="connsiteY4" fmla="*/ 4568400 h 4568400"/>
              <a:gd name="connsiteX5" fmla="*/ 0 w 6094800"/>
              <a:gd name="connsiteY5" fmla="*/ 4568400 h 45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4800" h="4568400">
                <a:moveTo>
                  <a:pt x="0" y="0"/>
                </a:moveTo>
                <a:lnTo>
                  <a:pt x="6094800" y="0"/>
                </a:lnTo>
                <a:lnTo>
                  <a:pt x="6094800" y="1145905"/>
                </a:lnTo>
                <a:lnTo>
                  <a:pt x="5588461" y="1145905"/>
                </a:lnTo>
                <a:lnTo>
                  <a:pt x="5588461" y="4568400"/>
                </a:lnTo>
                <a:lnTo>
                  <a:pt x="0" y="45684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GB" noProof="0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829347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icture -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B2F91D-8241-4D3C-C26B-A83C3C6522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F42F20-F06C-0343-0BB9-FEA75E9F56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Bildunterschrift links">
            <a:extLst>
              <a:ext uri="{FF2B5EF4-FFF2-40B4-BE49-F238E27FC236}">
                <a16:creationId xmlns:a16="http://schemas.microsoft.com/office/drawing/2014/main" id="{3E89E347-2C1B-858E-9984-451FF1694B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800" y="4568400"/>
            <a:ext cx="4464000" cy="579600"/>
          </a:xfrm>
        </p:spPr>
        <p:txBody>
          <a:bodyPr tIns="72000"/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Caption and/or source (optional) </a:t>
            </a:r>
          </a:p>
        </p:txBody>
      </p:sp>
      <p:sp>
        <p:nvSpPr>
          <p:cNvPr id="6" name="Zitat rechts">
            <a:extLst>
              <a:ext uri="{FF2B5EF4-FFF2-40B4-BE49-F238E27FC236}">
                <a16:creationId xmlns:a16="http://schemas.microsoft.com/office/drawing/2014/main" id="{C1D4E14F-DCC6-FF5E-8F43-2EA345A037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713600"/>
            <a:ext cx="5076000" cy="4572000"/>
          </a:xfrm>
        </p:spPr>
        <p:txBody>
          <a:bodyPr tIns="576000"/>
          <a:lstStyle>
            <a:lvl1pPr marL="0" indent="0">
              <a:spcAft>
                <a:spcPts val="2200"/>
              </a:spcAft>
              <a:buNone/>
              <a:defRPr sz="3200">
                <a:latin typeface="Charité Headline Office Light" pitchFamily="2" charset="0"/>
              </a:defRPr>
            </a:lvl1pPr>
            <a:lvl2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2pPr>
            <a:lvl3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3pPr>
            <a:lvl4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4pPr>
            <a:lvl5pPr marL="0" indent="0">
              <a:buNone/>
              <a:defRPr sz="2000">
                <a:solidFill>
                  <a:schemeClr val="tx2"/>
                </a:solidFill>
                <a:latin typeface="Charité Headline Office Light" pitchFamily="2" charset="0"/>
              </a:defRPr>
            </a:lvl5pPr>
          </a:lstStyle>
          <a:p>
            <a:pPr lvl="0"/>
            <a:r>
              <a:rPr lang="de-DE" noProof="0" dirty="0"/>
              <a:t>Edit Mater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1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1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1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F1BAF51-5DF7-97FD-EDE4-EC34051DCF4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5C00BC6E-95B8-88CD-5F8E-3CC20B06E5C3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BDFF4DC6-07C7-1045-F431-5EC8EDE8C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9734" y="1723680"/>
            <a:ext cx="478534" cy="349200"/>
          </a:xfrm>
          <a:prstGeom prst="rect">
            <a:avLst/>
          </a:prstGeom>
        </p:spPr>
      </p:pic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83B521FA-D1BF-CDE7-CD6D-E751D5FA5B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4800" cy="4568400"/>
          </a:xfrm>
          <a:custGeom>
            <a:avLst/>
            <a:gdLst>
              <a:gd name="connsiteX0" fmla="*/ 0 w 6094800"/>
              <a:gd name="connsiteY0" fmla="*/ 0 h 4568400"/>
              <a:gd name="connsiteX1" fmla="*/ 6094800 w 6094800"/>
              <a:gd name="connsiteY1" fmla="*/ 0 h 4568400"/>
              <a:gd name="connsiteX2" fmla="*/ 6094800 w 6094800"/>
              <a:gd name="connsiteY2" fmla="*/ 1145905 h 4568400"/>
              <a:gd name="connsiteX3" fmla="*/ 5588461 w 6094800"/>
              <a:gd name="connsiteY3" fmla="*/ 1145905 h 4568400"/>
              <a:gd name="connsiteX4" fmla="*/ 5588461 w 6094800"/>
              <a:gd name="connsiteY4" fmla="*/ 4568400 h 4568400"/>
              <a:gd name="connsiteX5" fmla="*/ 0 w 6094800"/>
              <a:gd name="connsiteY5" fmla="*/ 4568400 h 45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4800" h="4568400">
                <a:moveTo>
                  <a:pt x="0" y="0"/>
                </a:moveTo>
                <a:lnTo>
                  <a:pt x="6094800" y="0"/>
                </a:lnTo>
                <a:lnTo>
                  <a:pt x="6094800" y="1145905"/>
                </a:lnTo>
                <a:lnTo>
                  <a:pt x="5588461" y="1145905"/>
                </a:lnTo>
                <a:lnTo>
                  <a:pt x="5588461" y="4568400"/>
                </a:lnTo>
                <a:lnTo>
                  <a:pt x="0" y="45684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GB" noProof="0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519460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icture -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E471F9-D6D3-0FAE-0195-B99091D212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7DE233-0890-3C93-8D23-0FC49F53F7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Bildunterschrift links">
            <a:extLst>
              <a:ext uri="{FF2B5EF4-FFF2-40B4-BE49-F238E27FC236}">
                <a16:creationId xmlns:a16="http://schemas.microsoft.com/office/drawing/2014/main" id="{81389CBD-C4DC-2153-941A-05FA4F502E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7587" y="4568400"/>
            <a:ext cx="4464000" cy="579600"/>
          </a:xfrm>
        </p:spPr>
        <p:txBody>
          <a:bodyPr tIns="72000"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385200" indent="0">
              <a:buNone/>
              <a:defRPr sz="1000">
                <a:solidFill>
                  <a:schemeClr val="bg1"/>
                </a:solidFill>
              </a:defRPr>
            </a:lvl2pPr>
            <a:lvl3pPr marL="385200" indent="0">
              <a:buNone/>
              <a:defRPr sz="1000">
                <a:solidFill>
                  <a:schemeClr val="bg1"/>
                </a:solidFill>
              </a:defRPr>
            </a:lvl3pPr>
            <a:lvl4pPr marL="385200" indent="0">
              <a:buNone/>
              <a:defRPr sz="1000">
                <a:solidFill>
                  <a:schemeClr val="bg1"/>
                </a:solidFill>
              </a:defRPr>
            </a:lvl4pPr>
            <a:lvl5pPr marL="385200" indent="0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Caption and/or source (optional)</a:t>
            </a:r>
          </a:p>
        </p:txBody>
      </p:sp>
      <p:sp>
        <p:nvSpPr>
          <p:cNvPr id="6" name="Zitat rechts">
            <a:extLst>
              <a:ext uri="{FF2B5EF4-FFF2-40B4-BE49-F238E27FC236}">
                <a16:creationId xmlns:a16="http://schemas.microsoft.com/office/drawing/2014/main" id="{09A741AB-DDB3-E465-B84E-7E5FCC563D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714500"/>
            <a:ext cx="5076000" cy="4572000"/>
          </a:xfrm>
        </p:spPr>
        <p:txBody>
          <a:bodyPr tIns="576000"/>
          <a:lstStyle>
            <a:lvl1pPr marL="0" indent="0">
              <a:spcAft>
                <a:spcPts val="2200"/>
              </a:spcAft>
              <a:buNone/>
              <a:defRPr sz="3200">
                <a:solidFill>
                  <a:schemeClr val="bg1"/>
                </a:solidFill>
                <a:latin typeface="Charité Headline Office Light" pitchFamily="2" charset="0"/>
              </a:defRPr>
            </a:lvl1pPr>
            <a:lvl2pPr marL="0" indent="0">
              <a:buNone/>
              <a:defRPr sz="2000">
                <a:solidFill>
                  <a:schemeClr val="bg1"/>
                </a:solidFill>
                <a:latin typeface="Charité Headline Office Light" pitchFamily="2" charset="0"/>
              </a:defRPr>
            </a:lvl2pPr>
            <a:lvl3pPr marL="0" indent="0">
              <a:buNone/>
              <a:defRPr sz="2000">
                <a:solidFill>
                  <a:schemeClr val="bg1"/>
                </a:solidFill>
                <a:latin typeface="Charité Headline Office Light" pitchFamily="2" charset="0"/>
              </a:defRPr>
            </a:lvl3pPr>
            <a:lvl4pPr marL="0" indent="0">
              <a:buNone/>
              <a:defRPr sz="2000">
                <a:solidFill>
                  <a:schemeClr val="bg1"/>
                </a:solidFill>
                <a:latin typeface="Charité Headline Office Light" pitchFamily="2" charset="0"/>
              </a:defRPr>
            </a:lvl4pPr>
            <a:lvl5pPr marL="0" indent="0">
              <a:buNone/>
              <a:defRPr sz="2000">
                <a:solidFill>
                  <a:schemeClr val="bg1"/>
                </a:solidFill>
                <a:latin typeface="Charité Headline Office Light" pitchFamily="2" charset="0"/>
              </a:defRPr>
            </a:lvl5pPr>
          </a:lstStyle>
          <a:p>
            <a:pPr lvl="0"/>
            <a:r>
              <a:rPr lang="de-DE" noProof="0" dirty="0"/>
              <a:t>Edit Mater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1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1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1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16928C1-93F3-55BA-09E6-176D3129118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0BD22A1-6E28-2916-D633-DFA8E06A2222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16AF9A60-7CB2-553B-D1C0-A2AA28E58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9734" y="1723680"/>
            <a:ext cx="478534" cy="349200"/>
          </a:xfrm>
          <a:prstGeom prst="rect">
            <a:avLst/>
          </a:prstGeom>
        </p:spPr>
      </p:pic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FDDC698-A9C4-96B3-CCB5-572D335078B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4800" cy="4568400"/>
          </a:xfrm>
          <a:custGeom>
            <a:avLst/>
            <a:gdLst>
              <a:gd name="connsiteX0" fmla="*/ 0 w 6094800"/>
              <a:gd name="connsiteY0" fmla="*/ 0 h 4568400"/>
              <a:gd name="connsiteX1" fmla="*/ 6094800 w 6094800"/>
              <a:gd name="connsiteY1" fmla="*/ 0 h 4568400"/>
              <a:gd name="connsiteX2" fmla="*/ 6094800 w 6094800"/>
              <a:gd name="connsiteY2" fmla="*/ 1145905 h 4568400"/>
              <a:gd name="connsiteX3" fmla="*/ 5588461 w 6094800"/>
              <a:gd name="connsiteY3" fmla="*/ 1145905 h 4568400"/>
              <a:gd name="connsiteX4" fmla="*/ 5588461 w 6094800"/>
              <a:gd name="connsiteY4" fmla="*/ 4568400 h 4568400"/>
              <a:gd name="connsiteX5" fmla="*/ 0 w 6094800"/>
              <a:gd name="connsiteY5" fmla="*/ 4568400 h 45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4800" h="4568400">
                <a:moveTo>
                  <a:pt x="0" y="0"/>
                </a:moveTo>
                <a:lnTo>
                  <a:pt x="6094800" y="0"/>
                </a:lnTo>
                <a:lnTo>
                  <a:pt x="6094800" y="1145905"/>
                </a:lnTo>
                <a:lnTo>
                  <a:pt x="5588461" y="1145905"/>
                </a:lnTo>
                <a:lnTo>
                  <a:pt x="5588461" y="4568400"/>
                </a:lnTo>
                <a:lnTo>
                  <a:pt x="0" y="45684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GB" noProof="0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818557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04AA9-04B0-AE4F-13DB-3A460177E9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587" y="500444"/>
            <a:ext cx="9136463" cy="430887"/>
          </a:xfrm>
        </p:spPr>
        <p:txBody>
          <a:bodyPr>
            <a:noAutofit/>
          </a:bodyPr>
          <a:lstStyle/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E6CCC65-D01A-D53B-C4CF-41199E8BC3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94FAAF-D2FB-F3B8-D7AC-023718855E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DD1D29-CC10-0823-A03C-3201D85697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BE8DEE0A-8885-8A93-BA9E-31F3F31BF967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E9EF90-76A7-EF76-AD7B-1001EEA78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588" y="925200"/>
            <a:ext cx="9136062" cy="2448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1046904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pos="3519" userDrawn="1">
          <p15:clr>
            <a:srgbClr val="FBAE40"/>
          </p15:clr>
        </p15:guide>
        <p15:guide id="8" pos="4158" userDrawn="1">
          <p15:clr>
            <a:srgbClr val="FBAE40"/>
          </p15:clr>
        </p15:guide>
        <p15:guide id="9" pos="2559" userDrawn="1">
          <p15:clr>
            <a:srgbClr val="FBAE40"/>
          </p15:clr>
        </p15:guide>
        <p15:guide id="10" pos="2880" userDrawn="1">
          <p15:clr>
            <a:srgbClr val="FBAE40"/>
          </p15:clr>
        </p15:guide>
        <p15:guide id="11" pos="4800" userDrawn="1">
          <p15:clr>
            <a:srgbClr val="FBAE40"/>
          </p15:clr>
        </p15:guide>
        <p15:guide id="12" pos="512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6BDAB-8953-C5DF-ED4A-F3C16E26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82460-5158-774C-2014-FA088F703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E80C5-D220-E22C-3BF3-0E17F375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FA835-5C3F-3B43-A583-79DDAB3A18D9}" type="datetime1">
              <a:rPr lang="de-DE" smtClean="0"/>
              <a:t>13.10.25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396D4-F00A-618D-8994-745CCD09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351C-A5B0-5DDF-DB7D-2309EF442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00A98-3D94-2B48-8E79-8F8F6B6EF77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129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855FC450-CD34-DEE9-370E-65BEC309F95B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47A77F4-73B3-E7E5-A5F5-29BD29C11B5F}"/>
              </a:ext>
            </a:extLst>
          </p:cNvPr>
          <p:cNvSpPr/>
          <p:nvPr userDrawn="1"/>
        </p:nvSpPr>
        <p:spPr>
          <a:xfrm>
            <a:off x="3052799" y="571499"/>
            <a:ext cx="8120025" cy="5713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A88333-F35F-A682-4E4D-FF3A78AAFF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842" y="1117068"/>
            <a:ext cx="2299114" cy="1206092"/>
          </a:xfrm>
          <a:prstGeom prst="rect">
            <a:avLst/>
          </a:prstGeom>
        </p:spPr>
      </p:pic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BE102CB0-FCED-9F61-3872-C4A54866248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19650" y="571500"/>
            <a:ext cx="3052800" cy="5713413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noProof="0" dirty="0"/>
              <a:t>Insert Image here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CD8D707-9637-3F2E-E607-A42376E44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2352" y="3426622"/>
            <a:ext cx="3024111" cy="2858290"/>
          </a:xfrm>
        </p:spPr>
        <p:txBody>
          <a:bodyPr anchor="ctr"/>
          <a:lstStyle>
            <a:lvl1pPr>
              <a:spcAft>
                <a:spcPts val="1200"/>
              </a:spcAft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noProof="0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D177B2F-68C9-2898-8703-A92B47DA6D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000" y="4000500"/>
            <a:ext cx="2034000" cy="228600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Clinic, Centre, Business Division etc. (optional)</a:t>
            </a:r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2394CD50-8748-4FB8-98A4-74F947B1D1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58275" y="3431817"/>
            <a:ext cx="2574524" cy="391628"/>
          </a:xfrm>
          <a:solidFill>
            <a:schemeClr val="accent1"/>
          </a:solidFill>
        </p:spPr>
        <p:txBody>
          <a:bodyPr wrap="none" lIns="108000" tIns="72000" rIns="108000" bIns="72000" anchor="ctr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Section (1 line, max. 32 Char)</a:t>
            </a:r>
          </a:p>
        </p:txBody>
      </p:sp>
    </p:spTree>
    <p:extLst>
      <p:ext uri="{BB962C8B-B14F-4D97-AF65-F5344CB8AC3E}">
        <p14:creationId xmlns:p14="http://schemas.microsoft.com/office/powerpoint/2010/main" val="2284494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6ECB30C2-EF93-3E6F-378A-1A690BDC7B33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32ABF63-E2BC-8509-C80F-4F329E0273CD}"/>
              </a:ext>
            </a:extLst>
          </p:cNvPr>
          <p:cNvSpPr/>
          <p:nvPr/>
        </p:nvSpPr>
        <p:spPr>
          <a:xfrm>
            <a:off x="3052799" y="571499"/>
            <a:ext cx="8120025" cy="5713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E7F0B71-AB37-1720-1B52-052F95B6B7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842" y="1117068"/>
            <a:ext cx="2299114" cy="120609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A60F7D6-1489-B722-33B9-4CA3028AC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8063" y="571500"/>
            <a:ext cx="2035175" cy="5713412"/>
          </a:xfr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GB" noProof="0" dirty="0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615BF2A7-A61F-D256-E994-4C92580C3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52799" y="571500"/>
            <a:ext cx="5065678" cy="5713413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noProof="0" dirty="0"/>
              <a:t>Insert Image here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1A0859E-A676-619D-977F-F2FD7F0E74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000" y="3998912"/>
            <a:ext cx="2034000" cy="2286000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385200" indent="0">
              <a:buNone/>
              <a:defRPr>
                <a:solidFill>
                  <a:schemeClr val="bg1"/>
                </a:solidFill>
              </a:defRPr>
            </a:lvl2pPr>
            <a:lvl3pPr marL="385200" indent="0">
              <a:buNone/>
              <a:defRPr>
                <a:solidFill>
                  <a:schemeClr val="bg1"/>
                </a:solidFill>
              </a:defRPr>
            </a:lvl3pPr>
            <a:lvl4pPr marL="385200" indent="0">
              <a:buNone/>
              <a:defRPr>
                <a:solidFill>
                  <a:schemeClr val="bg1"/>
                </a:solidFill>
              </a:defRPr>
            </a:lvl4pPr>
            <a:lvl5pPr marL="3852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Clinic, Centre, Business Division etc. (optional)</a:t>
            </a:r>
          </a:p>
        </p:txBody>
      </p:sp>
    </p:spTree>
    <p:extLst>
      <p:ext uri="{BB962C8B-B14F-4D97-AF65-F5344CB8AC3E}">
        <p14:creationId xmlns:p14="http://schemas.microsoft.com/office/powerpoint/2010/main" val="423782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AC106-BDF8-CEF1-825B-31168B6ADC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587" y="500444"/>
            <a:ext cx="9136463" cy="403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9C24AF-B323-63B9-86B5-95311227C5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0FF830B-A89E-83C7-F82C-1285D4A79A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7587" y="1645284"/>
            <a:ext cx="10162800" cy="4064953"/>
          </a:xfrm>
        </p:spPr>
        <p:txBody>
          <a:bodyPr/>
          <a:lstStyle>
            <a:lvl1pPr marL="450000" indent="-450000">
              <a:spcAft>
                <a:spcPts val="300"/>
              </a:spcAft>
              <a:buFont typeface="+mj-lt"/>
              <a:buAutoNum type="arabicPeriod"/>
              <a:defRPr sz="2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noProof="0" dirty="0"/>
              <a:t>Edit Master </a:t>
            </a:r>
            <a:r>
              <a:rPr lang="de-DE" noProof="0" dirty="0" err="1"/>
              <a:t>text</a:t>
            </a:r>
            <a:endParaRPr lang="de-DE" noProof="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688E9D4-0B6A-B7EA-B556-04FDB5E33CC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7667763-4FCA-0EAC-9EC9-2D2373BD29E4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5E98871-4032-17EC-C264-14142C58E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7482" y="6307118"/>
            <a:ext cx="4114800" cy="25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accent5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9487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with/without picture -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EE0B59F-0FAC-80E7-32C9-883237D688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06250" y="0"/>
            <a:ext cx="508575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Insert Image here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BC21B9-442B-0912-1EE9-5FE643155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588" y="571500"/>
            <a:ext cx="5063738" cy="5713413"/>
          </a:xfrm>
        </p:spPr>
        <p:txBody>
          <a:bodyPr anchor="ctr"/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129527-14BD-A777-C594-8C13A0832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EE59A9-B79C-3969-3C29-CE75F90DEC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585625E-3B01-AE03-E943-5A9E05062F4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2B39C79-EFB8-2529-AEEC-B828C9E388D6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138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number - blu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BBB59-C568-54F2-A825-AF50E3A6E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63" y="1143000"/>
            <a:ext cx="5076000" cy="4567238"/>
          </a:xfrm>
        </p:spPr>
        <p:txBody>
          <a:bodyPr anchor="ctr"/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69E999E-1123-5A84-ECEE-64199D8FD7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ADF842-CEC7-2322-A24D-3B4054F244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13041B-000C-8F57-1585-DD8DF10A23B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DC96E62-9AC0-0025-4FCC-C7F0D58E0BAF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0F88E3C-5B38-45B1-089B-E1E0944D9D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0" y="1143000"/>
            <a:ext cx="2610000" cy="4567238"/>
          </a:xfrm>
        </p:spPr>
        <p:txBody>
          <a:bodyPr anchor="ctr"/>
          <a:lstStyle>
            <a:lvl1pPr marL="0" indent="0">
              <a:buNone/>
              <a:defRPr sz="20000">
                <a:solidFill>
                  <a:schemeClr val="accent1"/>
                </a:solidFill>
                <a:latin typeface="+mj-lt"/>
              </a:defRPr>
            </a:lvl1pPr>
            <a:lvl2pPr marL="385200" indent="0">
              <a:buNone/>
              <a:defRPr>
                <a:latin typeface="+mj-lt"/>
              </a:defRPr>
            </a:lvl2pPr>
            <a:lvl3pPr marL="385200" indent="0">
              <a:buNone/>
              <a:defRPr>
                <a:latin typeface="+mj-lt"/>
              </a:defRPr>
            </a:lvl3pPr>
            <a:lvl4pPr marL="385200" indent="0">
              <a:buNone/>
              <a:defRPr>
                <a:latin typeface="+mj-lt"/>
              </a:defRPr>
            </a:lvl4pPr>
            <a:lvl5pPr marL="3852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noProof="0" dirty="0"/>
              <a:t>X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049E99-3ED6-5B6D-20AF-21460F34F2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0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192048F-D09C-D13C-6F96-F9CC421FEE3F}"/>
              </a:ext>
            </a:extLst>
          </p:cNvPr>
          <p:cNvCxnSpPr/>
          <p:nvPr userDrawn="1"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5300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ith/without picture -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7D6B1EF7-ECF9-9550-1571-9474A39D476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06400" y="-1"/>
            <a:ext cx="5086800" cy="6858000"/>
          </a:xfrm>
        </p:spPr>
        <p:txBody>
          <a:bodyPr/>
          <a:lstStyle/>
          <a:p>
            <a:r>
              <a:rPr lang="en-GB" noProof="0" dirty="0"/>
              <a:t>Insert Image here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73B435A-F0F0-AAFB-0962-287FB85E7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587" y="572400"/>
            <a:ext cx="5065200" cy="5713200"/>
          </a:xfrm>
        </p:spPr>
        <p:txBody>
          <a:bodyPr anchor="ctr" anchorCtr="0"/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81A3048-6CA2-FE11-2BAD-29A0D740D4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55697A-12F7-8A29-4803-AF33FA8F89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76258C0-1E6D-4F80-59BE-DE6DBDE760B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4D3E934-A56D-B0A0-0E43-1E93832657CB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number - grey 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913EB-0869-8FD7-818F-656297B8FA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400" y="1144800"/>
            <a:ext cx="5076000" cy="4568400"/>
          </a:xfrm>
        </p:spPr>
        <p:txBody>
          <a:bodyPr anchor="ctr"/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7B67A2-DD47-6A0F-FE01-8B18655C6F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40F636-3411-DCFD-8E89-ED4AD0B6CB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A42F60-AD05-FFA0-A537-C9FE91C84A3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7181" y="6184800"/>
            <a:ext cx="925200" cy="485351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BA283EBF-73AE-3B48-9E1D-066BAD3BB183}"/>
              </a:ext>
            </a:extLst>
          </p:cNvPr>
          <p:cNvCxnSpPr/>
          <p:nvPr/>
        </p:nvCxnSpPr>
        <p:spPr>
          <a:xfrm>
            <a:off x="1519200" y="6278400"/>
            <a:ext cx="0" cy="28080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FF456E4-C710-EE0F-D3F1-B36709FBDC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800" y="1144800"/>
            <a:ext cx="2610000" cy="4568400"/>
          </a:xfrm>
        </p:spPr>
        <p:txBody>
          <a:bodyPr anchor="ctr"/>
          <a:lstStyle>
            <a:lvl1pPr marL="0" indent="0">
              <a:buNone/>
              <a:defRPr sz="20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13939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C933E9F-246A-3950-07DD-35A1C54B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87" y="500444"/>
            <a:ext cx="9136463" cy="403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Edit </a:t>
            </a:r>
            <a:r>
              <a:rPr lang="en-GB" dirty="0"/>
              <a:t>Headline</a:t>
            </a:r>
            <a:endParaRPr lang="en-GB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2E2EBD-5537-B338-9CF2-90BF2C079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857" y="1671208"/>
            <a:ext cx="10163968" cy="4039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noProof="0" dirty="0"/>
              <a:t>Edit Master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E98871-4032-17EC-C264-14142C58E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7482" y="6307118"/>
            <a:ext cx="4114800" cy="25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accent5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46978B-5C2C-8DFA-E992-1FFC3EBAB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41596" y="6307200"/>
            <a:ext cx="2743200" cy="25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5"/>
                </a:solidFill>
              </a:defRPr>
            </a:lvl1pPr>
          </a:lstStyle>
          <a:p>
            <a:fld id="{3A9C953F-34B1-4DD2-A3DB-3A35190EAD1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7534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sz="28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198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Charité Text Office" pitchFamily="2" charset="0"/>
        <a:buChar char="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83200" indent="-198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Charité Text Office" pitchFamily="2" charset="0"/>
        <a:buChar char="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83200" indent="-198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Charité Text Office" pitchFamily="2" charset="0"/>
        <a:buChar char="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83200" indent="-1980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Charité Text Office" pitchFamily="2" charset="0"/>
        <a:buChar char="→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0" pos="320" userDrawn="1">
          <p15:clr>
            <a:srgbClr val="F26B43"/>
          </p15:clr>
        </p15:guide>
        <p15:guide id="21" orient="horz" pos="360" userDrawn="1">
          <p15:clr>
            <a:srgbClr val="F26B43"/>
          </p15:clr>
        </p15:guide>
        <p15:guide id="22" pos="641" userDrawn="1">
          <p15:clr>
            <a:srgbClr val="F26B43"/>
          </p15:clr>
        </p15:guide>
        <p15:guide id="23" pos="7038" userDrawn="1">
          <p15:clr>
            <a:srgbClr val="F26B43"/>
          </p15:clr>
        </p15:guide>
        <p15:guide id="24" orient="horz" pos="3597" userDrawn="1">
          <p15:clr>
            <a:srgbClr val="F26B43"/>
          </p15:clr>
        </p15:guide>
        <p15:guide id="25" orient="horz" pos="10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apps.microsoft.com/detail/windows-terminal/9N0DX20HK701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BAEB2C-C032-334B-EF38-B2F676F9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970" y="572187"/>
            <a:ext cx="6914509" cy="5713413"/>
          </a:xfrm>
        </p:spPr>
        <p:txBody>
          <a:bodyPr/>
          <a:lstStyle/>
          <a:p>
            <a:br>
              <a:rPr lang="en-US" dirty="0"/>
            </a:br>
            <a:br>
              <a:rPr kumimoji="0" lang="en-US" sz="9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Charité Headline Office"/>
                <a:ea typeface="+mj-ea"/>
                <a:cs typeface="+mj-cs"/>
              </a:rPr>
            </a:br>
            <a:br>
              <a:rPr kumimoji="0" lang="en-US" sz="9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Charité Headline Office"/>
                <a:ea typeface="+mj-ea"/>
                <a:cs typeface="+mj-cs"/>
              </a:rPr>
            </a:br>
            <a:br>
              <a:rPr kumimoji="0" lang="en-US" sz="9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Charité Headline Office"/>
                <a:ea typeface="+mj-ea"/>
                <a:cs typeface="+mj-cs"/>
              </a:rPr>
            </a:b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Charité Text Office"/>
                <a:ea typeface="+mj-ea"/>
                <a:cs typeface="+mj-cs"/>
              </a:rPr>
              <a:t>Matej Kriznar | </a:t>
            </a:r>
            <a:r>
              <a:rPr lang="en-US" sz="1600" dirty="0">
                <a:latin typeface="Charité Text Office"/>
              </a:rPr>
              <a:t>B-IDDE skills development | October</a:t>
            </a:r>
            <a:r>
              <a:rPr kumimoji="0" lang="en-US" sz="16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Charité Text Office"/>
                <a:ea typeface="+mj-ea"/>
                <a:cs typeface="+mj-cs"/>
              </a:rPr>
              <a:t> 2025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22522A-2566-D285-49C7-944AE2884A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Charité Center </a:t>
            </a:r>
            <a:br>
              <a:rPr lang="en-US" dirty="0"/>
            </a:br>
            <a:r>
              <a:rPr lang="en-US" dirty="0"/>
              <a:t>for Global Health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3C8DB-D460-D0DB-A888-51C83CAFCFEB}"/>
              </a:ext>
            </a:extLst>
          </p:cNvPr>
          <p:cNvSpPr txBox="1"/>
          <p:nvPr/>
        </p:nvSpPr>
        <p:spPr>
          <a:xfrm>
            <a:off x="3708970" y="1828800"/>
            <a:ext cx="18053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3600" dirty="0">
                <a:solidFill>
                  <a:schemeClr val="bg1"/>
                </a:solidFill>
              </a:rPr>
              <a:t>Docker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4EA66-3D84-AD39-29ED-22E84D6DCB10}"/>
              </a:ext>
            </a:extLst>
          </p:cNvPr>
          <p:cNvSpPr txBox="1"/>
          <p:nvPr/>
        </p:nvSpPr>
        <p:spPr>
          <a:xfrm>
            <a:off x="3708970" y="2563791"/>
            <a:ext cx="52709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2400" dirty="0">
                <a:solidFill>
                  <a:schemeClr val="bg1"/>
                </a:solidFill>
              </a:rPr>
              <a:t>A Hands on Introduction</a:t>
            </a:r>
          </a:p>
        </p:txBody>
      </p:sp>
    </p:spTree>
    <p:extLst>
      <p:ext uri="{BB962C8B-B14F-4D97-AF65-F5344CB8AC3E}">
        <p14:creationId xmlns:p14="http://schemas.microsoft.com/office/powerpoint/2010/main" val="939364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B4A6B-C604-7995-3A11-2EABDE214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5D9BE03-236D-26F5-DDC3-B9402CB88B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852781" y="350269"/>
            <a:ext cx="703269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3600" b="0" i="0" u="none" strike="noStrike" cap="none" normalizeH="0" baseline="0" dirty="0">
                <a:ln>
                  <a:noFill/>
                </a:ln>
                <a:solidFill>
                  <a:srgbClr val="004D9B"/>
                </a:solidFill>
                <a:effectLst/>
              </a:rPr>
              <a:t>Reproducibility and Environment 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0F24FB-76FD-8686-DDB4-5B57483EA999}"/>
              </a:ext>
            </a:extLst>
          </p:cNvPr>
          <p:cNvSpPr txBox="1"/>
          <p:nvPr/>
        </p:nvSpPr>
        <p:spPr>
          <a:xfrm>
            <a:off x="2852781" y="4531623"/>
            <a:ext cx="1097280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Complex R environments, R versions, CRAN/Bioconductor packages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Reinstalling on a new computers potentially hours of setup and errors</a:t>
            </a:r>
            <a:br>
              <a:rPr lang="en-DE" sz="1600" dirty="0"/>
            </a:br>
            <a:r>
              <a:rPr lang="en-DE" sz="1600" dirty="0"/>
              <a:t>Complicates sharing with collaborators – difficult to guarantee same environment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Docker environment is captured once, runs anywhere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3B3336-DA31-6DC4-8A41-0C67EAB9EE83}"/>
              </a:ext>
            </a:extLst>
          </p:cNvPr>
          <p:cNvSpPr/>
          <p:nvPr/>
        </p:nvSpPr>
        <p:spPr>
          <a:xfrm>
            <a:off x="5244662" y="2326377"/>
            <a:ext cx="1702676" cy="12786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DE" sz="1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B4676-48F7-F45A-EB6D-53ACEEE1DFD2}"/>
              </a:ext>
            </a:extLst>
          </p:cNvPr>
          <p:cNvSpPr txBox="1"/>
          <p:nvPr/>
        </p:nvSpPr>
        <p:spPr>
          <a:xfrm>
            <a:off x="5728138" y="2857989"/>
            <a:ext cx="7357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dirty="0">
                <a:solidFill>
                  <a:schemeClr val="bg1"/>
                </a:solidFill>
              </a:rPr>
              <a:t>Project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F45D6F-ABA3-E8F4-F16D-A9382F53EAD6}"/>
              </a:ext>
            </a:extLst>
          </p:cNvPr>
          <p:cNvCxnSpPr/>
          <p:nvPr/>
        </p:nvCxnSpPr>
        <p:spPr>
          <a:xfrm>
            <a:off x="3755891" y="1622684"/>
            <a:ext cx="819807" cy="493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DDAAA7-8D5C-F06A-0FBC-5EFFA28E208B}"/>
              </a:ext>
            </a:extLst>
          </p:cNvPr>
          <p:cNvCxnSpPr>
            <a:cxnSpLocks/>
          </p:cNvCxnSpPr>
          <p:nvPr/>
        </p:nvCxnSpPr>
        <p:spPr>
          <a:xfrm>
            <a:off x="3755890" y="2810281"/>
            <a:ext cx="819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AC2222-1060-BC26-57BC-23160B8A8320}"/>
              </a:ext>
            </a:extLst>
          </p:cNvPr>
          <p:cNvCxnSpPr>
            <a:cxnSpLocks/>
          </p:cNvCxnSpPr>
          <p:nvPr/>
        </p:nvCxnSpPr>
        <p:spPr>
          <a:xfrm flipV="1">
            <a:off x="3771655" y="3588117"/>
            <a:ext cx="804043" cy="246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CE5A0DD-559E-5D7D-27CD-E837C4751650}"/>
              </a:ext>
            </a:extLst>
          </p:cNvPr>
          <p:cNvSpPr txBox="1"/>
          <p:nvPr/>
        </p:nvSpPr>
        <p:spPr>
          <a:xfrm>
            <a:off x="2547202" y="1499187"/>
            <a:ext cx="819808" cy="246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600" dirty="0"/>
              <a:t>Host 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00DBB3-83DA-A2EC-9701-4E99C02C697E}"/>
              </a:ext>
            </a:extLst>
          </p:cNvPr>
          <p:cNvSpPr txBox="1"/>
          <p:nvPr/>
        </p:nvSpPr>
        <p:spPr>
          <a:xfrm>
            <a:off x="2531437" y="2594837"/>
            <a:ext cx="122445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600" dirty="0"/>
              <a:t>R version, dependencies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37FE1-7E03-7150-D64F-B2518B72457B}"/>
              </a:ext>
            </a:extLst>
          </p:cNvPr>
          <p:cNvSpPr txBox="1"/>
          <p:nvPr/>
        </p:nvSpPr>
        <p:spPr>
          <a:xfrm>
            <a:off x="2547202" y="3812440"/>
            <a:ext cx="819808" cy="246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600" dirty="0"/>
              <a:t>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E4D5A7-5A0C-7F36-8AD2-3E01C90986BD}"/>
              </a:ext>
            </a:extLst>
          </p:cNvPr>
          <p:cNvCxnSpPr>
            <a:cxnSpLocks/>
          </p:cNvCxnSpPr>
          <p:nvPr/>
        </p:nvCxnSpPr>
        <p:spPr>
          <a:xfrm>
            <a:off x="7529105" y="2948781"/>
            <a:ext cx="840828" cy="57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2A0402-B940-56E3-8AA0-5366F656EDD8}"/>
              </a:ext>
            </a:extLst>
          </p:cNvPr>
          <p:cNvCxnSpPr>
            <a:cxnSpLocks/>
          </p:cNvCxnSpPr>
          <p:nvPr/>
        </p:nvCxnSpPr>
        <p:spPr>
          <a:xfrm flipV="1">
            <a:off x="7529105" y="2199987"/>
            <a:ext cx="840828" cy="463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CEFE5EB-B9AB-9C58-B59A-2A6794CA7C20}"/>
              </a:ext>
            </a:extLst>
          </p:cNvPr>
          <p:cNvSpPr txBox="1"/>
          <p:nvPr/>
        </p:nvSpPr>
        <p:spPr>
          <a:xfrm>
            <a:off x="8643201" y="2037632"/>
            <a:ext cx="819808" cy="246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600" dirty="0"/>
              <a:t>New host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2281E0-9260-B642-883E-E3466094D0FE}"/>
              </a:ext>
            </a:extLst>
          </p:cNvPr>
          <p:cNvSpPr txBox="1"/>
          <p:nvPr/>
        </p:nvSpPr>
        <p:spPr>
          <a:xfrm>
            <a:off x="8643201" y="3396296"/>
            <a:ext cx="156604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600" dirty="0"/>
              <a:t>Online repositories</a:t>
            </a:r>
          </a:p>
        </p:txBody>
      </p:sp>
    </p:spTree>
    <p:extLst>
      <p:ext uri="{BB962C8B-B14F-4D97-AF65-F5344CB8AC3E}">
        <p14:creationId xmlns:p14="http://schemas.microsoft.com/office/powerpoint/2010/main" val="855056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73C7855-0ADF-95E2-8EC6-085D02C4D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02657" y="317017"/>
            <a:ext cx="638668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3600" b="0" i="0" u="none" strike="noStrike" cap="none" normalizeH="0" baseline="0" dirty="0">
                <a:ln>
                  <a:noFill/>
                </a:ln>
                <a:solidFill>
                  <a:srgbClr val="004D9B"/>
                </a:solidFill>
                <a:effectLst/>
              </a:rPr>
              <a:t>Software Incompatibility Nightmares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B7C5D-FD64-15FC-B31D-AC9CAFF794A7}"/>
              </a:ext>
            </a:extLst>
          </p:cNvPr>
          <p:cNvSpPr txBox="1"/>
          <p:nvPr/>
        </p:nvSpPr>
        <p:spPr>
          <a:xfrm>
            <a:off x="2118557" y="4448102"/>
            <a:ext cx="10972800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Different tools required different OS versions/dependencies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Creates conflict with your existing tools, other pipelines, even current hardwear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Installing a tool breaks two others, conflicting dependencies requiring deep dives into documentations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Pipelines fragile, difficult to reproduce or require cumbersome packaging (i.e. virtual machines) </a:t>
            </a:r>
          </a:p>
          <a:p>
            <a:pPr algn="l">
              <a:spcAft>
                <a:spcPts val="1200"/>
              </a:spcAft>
            </a:pPr>
            <a:br>
              <a:rPr lang="en-DE" sz="1600" dirty="0"/>
            </a:br>
            <a:endParaRPr lang="en-DE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8C3A5-7454-E75A-AC8F-6C4550848808}"/>
              </a:ext>
            </a:extLst>
          </p:cNvPr>
          <p:cNvSpPr/>
          <p:nvPr/>
        </p:nvSpPr>
        <p:spPr>
          <a:xfrm>
            <a:off x="1530699" y="2409898"/>
            <a:ext cx="1175715" cy="6165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DE" sz="12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392059-236E-9090-C457-2555F2B98CC9}"/>
              </a:ext>
            </a:extLst>
          </p:cNvPr>
          <p:cNvSpPr/>
          <p:nvPr/>
        </p:nvSpPr>
        <p:spPr>
          <a:xfrm>
            <a:off x="3661988" y="2108782"/>
            <a:ext cx="1633494" cy="12786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DE" sz="1200" dirty="0">
              <a:solidFill>
                <a:schemeClr val="bg2">
                  <a:lumMod val="60000"/>
                  <a:lumOff val="40000"/>
                </a:schemeClr>
              </a:solidFill>
              <a:highlight>
                <a:srgbClr val="0080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FE24A-7540-FD34-6F81-25164761874F}"/>
              </a:ext>
            </a:extLst>
          </p:cNvPr>
          <p:cNvSpPr/>
          <p:nvPr/>
        </p:nvSpPr>
        <p:spPr>
          <a:xfrm>
            <a:off x="6481129" y="2108783"/>
            <a:ext cx="1702676" cy="12786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DE" sz="12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B28734-DDF6-A090-1DC5-7AF087C7DE4B}"/>
              </a:ext>
            </a:extLst>
          </p:cNvPr>
          <p:cNvSpPr/>
          <p:nvPr/>
        </p:nvSpPr>
        <p:spPr>
          <a:xfrm>
            <a:off x="9543520" y="2408192"/>
            <a:ext cx="1256045" cy="6165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DE" sz="12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22999A-2BF0-7037-41B7-E42152CD4D9C}"/>
              </a:ext>
            </a:extLst>
          </p:cNvPr>
          <p:cNvCxnSpPr>
            <a:cxnSpLocks/>
          </p:cNvCxnSpPr>
          <p:nvPr/>
        </p:nvCxnSpPr>
        <p:spPr>
          <a:xfrm>
            <a:off x="2902657" y="2734792"/>
            <a:ext cx="523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D18930-CE9A-2B9C-FF05-052C5CE89F0B}"/>
              </a:ext>
            </a:extLst>
          </p:cNvPr>
          <p:cNvCxnSpPr>
            <a:cxnSpLocks/>
          </p:cNvCxnSpPr>
          <p:nvPr/>
        </p:nvCxnSpPr>
        <p:spPr>
          <a:xfrm>
            <a:off x="5572169" y="2738107"/>
            <a:ext cx="523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C05E78-A856-0380-F22B-64553945B434}"/>
              </a:ext>
            </a:extLst>
          </p:cNvPr>
          <p:cNvCxnSpPr>
            <a:cxnSpLocks/>
          </p:cNvCxnSpPr>
          <p:nvPr/>
        </p:nvCxnSpPr>
        <p:spPr>
          <a:xfrm>
            <a:off x="8601747" y="2734792"/>
            <a:ext cx="5238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681F9D-0496-8E1D-23C9-E8241FAB715B}"/>
              </a:ext>
            </a:extLst>
          </p:cNvPr>
          <p:cNvSpPr txBox="1"/>
          <p:nvPr/>
        </p:nvSpPr>
        <p:spPr>
          <a:xfrm>
            <a:off x="1902488" y="2595047"/>
            <a:ext cx="7234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60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688A7-5B8C-4D11-FCC3-6772D26D83B0}"/>
              </a:ext>
            </a:extLst>
          </p:cNvPr>
          <p:cNvSpPr txBox="1"/>
          <p:nvPr/>
        </p:nvSpPr>
        <p:spPr>
          <a:xfrm>
            <a:off x="9809801" y="2593341"/>
            <a:ext cx="7234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600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01A4C-5EB5-CDDE-B5E4-82D8C8C2C8E1}"/>
              </a:ext>
            </a:extLst>
          </p:cNvPr>
          <p:cNvSpPr txBox="1"/>
          <p:nvPr/>
        </p:nvSpPr>
        <p:spPr>
          <a:xfrm>
            <a:off x="3820787" y="2182256"/>
            <a:ext cx="1366253" cy="11310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600" dirty="0">
                <a:solidFill>
                  <a:schemeClr val="bg1"/>
                </a:solidFill>
              </a:rPr>
              <a:t>Tool 1 </a:t>
            </a:r>
            <a:br>
              <a:rPr lang="en-DE" sz="1600" dirty="0">
                <a:solidFill>
                  <a:schemeClr val="bg1"/>
                </a:solidFill>
              </a:rPr>
            </a:br>
            <a:br>
              <a:rPr lang="en-DE" sz="1600" dirty="0">
                <a:solidFill>
                  <a:schemeClr val="bg1"/>
                </a:solidFill>
              </a:rPr>
            </a:br>
            <a:r>
              <a:rPr lang="en-DE" sz="1050" dirty="0">
                <a:solidFill>
                  <a:schemeClr val="bg1"/>
                </a:solidFill>
              </a:rPr>
              <a:t>Only works on intel </a:t>
            </a:r>
          </a:p>
          <a:p>
            <a:pPr algn="l">
              <a:spcAft>
                <a:spcPts val="1200"/>
              </a:spcAft>
            </a:pPr>
            <a:r>
              <a:rPr lang="en-DE" sz="1050" dirty="0">
                <a:solidFill>
                  <a:schemeClr val="bg1"/>
                </a:solidFill>
              </a:rPr>
              <a:t>No versions for Python 2.7+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83BB21-FE6D-9400-9155-05B6141872C5}"/>
              </a:ext>
            </a:extLst>
          </p:cNvPr>
          <p:cNvSpPr txBox="1"/>
          <p:nvPr/>
        </p:nvSpPr>
        <p:spPr>
          <a:xfrm>
            <a:off x="6655197" y="2182256"/>
            <a:ext cx="1366253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600" dirty="0">
                <a:solidFill>
                  <a:schemeClr val="bg1"/>
                </a:solidFill>
              </a:rPr>
              <a:t>Tool 2</a:t>
            </a:r>
            <a:endParaRPr lang="en-DE" sz="1050" dirty="0">
              <a:solidFill>
                <a:schemeClr val="bg1"/>
              </a:solidFill>
            </a:endParaRPr>
          </a:p>
          <a:p>
            <a:pPr algn="l">
              <a:spcAft>
                <a:spcPts val="1200"/>
              </a:spcAft>
            </a:pPr>
            <a:r>
              <a:rPr lang="en-DE" sz="1050" dirty="0">
                <a:solidFill>
                  <a:schemeClr val="bg1"/>
                </a:solidFill>
              </a:rPr>
              <a:t>No versions for Python &lt;3.4</a:t>
            </a:r>
          </a:p>
        </p:txBody>
      </p:sp>
    </p:spTree>
    <p:extLst>
      <p:ext uri="{BB962C8B-B14F-4D97-AF65-F5344CB8AC3E}">
        <p14:creationId xmlns:p14="http://schemas.microsoft.com/office/powerpoint/2010/main" val="54870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AD12E-F682-0A64-CED4-6F48DE638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0E16D6-CCA3-BD84-FB87-B1177818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68" y="523890"/>
            <a:ext cx="9136463" cy="403200"/>
          </a:xfrm>
        </p:spPr>
        <p:txBody>
          <a:bodyPr/>
          <a:lstStyle/>
          <a:p>
            <a:pPr algn="ctr"/>
            <a:r>
              <a:rPr lang="en-DE" sz="3600" dirty="0"/>
              <a:t>Containers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D0CACC-8570-72F5-7461-563F2415EC14}"/>
              </a:ext>
            </a:extLst>
          </p:cNvPr>
          <p:cNvSpPr txBox="1"/>
          <p:nvPr/>
        </p:nvSpPr>
        <p:spPr>
          <a:xfrm>
            <a:off x="996462" y="2465864"/>
            <a:ext cx="3632688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Isolate applications, offering Operating System (OS) functionality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Contains system tools, libraries etc. sharing only kernel with the OS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In some cases (new Apple silicon) the only virtualisation solution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Lightweight and portable </a:t>
            </a:r>
          </a:p>
          <a:p>
            <a:pPr algn="l">
              <a:spcAft>
                <a:spcPts val="1200"/>
              </a:spcAft>
            </a:pPr>
            <a:endParaRPr lang="en-DE" sz="1600" dirty="0" err="1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0EE73FB-6CD9-B86B-0574-37E9DC9AA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661378"/>
            <a:ext cx="7562850" cy="3794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596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2F953-E5B3-DB33-0761-8B72EE825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61AF91-A76B-3F50-57C8-BE35E3245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68" y="523890"/>
            <a:ext cx="9136463" cy="403200"/>
          </a:xfrm>
        </p:spPr>
        <p:txBody>
          <a:bodyPr/>
          <a:lstStyle/>
          <a:p>
            <a:pPr algn="ctr"/>
            <a:r>
              <a:rPr lang="en-DE" sz="3600" dirty="0"/>
              <a:t>Docker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27731E-6079-EDBF-A989-DDDE3B7E7009}"/>
              </a:ext>
            </a:extLst>
          </p:cNvPr>
          <p:cNvSpPr txBox="1"/>
          <p:nvPr/>
        </p:nvSpPr>
        <p:spPr>
          <a:xfrm>
            <a:off x="1242121" y="2326067"/>
            <a:ext cx="5589163" cy="2985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Most popular container engine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To create a Docker container we need a template (Docker image)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The template contains application and its configuration settings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There are many available Docker images – Python, R, SQL, Apache etc. 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The recipe for a Docker container is a Dockerfile</a:t>
            </a:r>
          </a:p>
          <a:p>
            <a:pPr algn="l">
              <a:spcAft>
                <a:spcPts val="1200"/>
              </a:spcAft>
            </a:pPr>
            <a:endParaRPr lang="en-DE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CD875-97C3-BBDA-3028-51C6AF6D8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277" y="2154311"/>
            <a:ext cx="4176432" cy="27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24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61BDF-57D2-5E6D-7C18-925AF6B41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094B85-8B48-DFFE-7485-7C1386101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68" y="523890"/>
            <a:ext cx="9136463" cy="403200"/>
          </a:xfrm>
        </p:spPr>
        <p:txBody>
          <a:bodyPr/>
          <a:lstStyle/>
          <a:p>
            <a:pPr algn="ctr"/>
            <a:r>
              <a:rPr lang="en-DE" sz="3600" dirty="0">
                <a:hlinkClick r:id="rId3"/>
              </a:rPr>
              <a:t>Installation </a:t>
            </a:r>
            <a:endParaRPr lang="en-DE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F495B6-A429-FC63-D958-F14C2AD529F7}"/>
              </a:ext>
            </a:extLst>
          </p:cNvPr>
          <p:cNvSpPr txBox="1"/>
          <p:nvPr/>
        </p:nvSpPr>
        <p:spPr>
          <a:xfrm>
            <a:off x="5035895" y="5349225"/>
            <a:ext cx="212020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sz="1600" dirty="0"/>
              <a:t>Test in terminal: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d</a:t>
            </a:r>
            <a:r>
              <a:rPr lang="en-DE" sz="16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ocker run hello-world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1D07B4-005C-94AF-9D49-CA8F06017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20" y="1509676"/>
            <a:ext cx="6032158" cy="34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86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EBAE0-22EB-7575-C5A7-B03FAD56C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BB8229-F643-BB78-0C84-67E45570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68" y="523890"/>
            <a:ext cx="9136463" cy="403200"/>
          </a:xfrm>
        </p:spPr>
        <p:txBody>
          <a:bodyPr/>
          <a:lstStyle/>
          <a:p>
            <a:pPr algn="ctr"/>
            <a:r>
              <a:rPr lang="en-DE" sz="3600" dirty="0"/>
              <a:t>Docker Desktop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FAE0CC-6C56-7F49-7595-BC9548AE5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60" y="1875903"/>
            <a:ext cx="4976452" cy="2472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224B06-DF87-F162-0B0E-F68356740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590" y="1875903"/>
            <a:ext cx="4962386" cy="2472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99C6E8-A406-42E9-9B8E-F28545053E2E}"/>
              </a:ext>
            </a:extLst>
          </p:cNvPr>
          <p:cNvSpPr txBox="1"/>
          <p:nvPr/>
        </p:nvSpPr>
        <p:spPr>
          <a:xfrm>
            <a:off x="1828800" y="4626321"/>
            <a:ext cx="261645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600" i="1" dirty="0"/>
              <a:t>Containers </a:t>
            </a:r>
            <a:r>
              <a:rPr lang="en-DE" sz="1600" dirty="0"/>
              <a:t>tab will show created built containers</a:t>
            </a:r>
            <a:endParaRPr lang="en-DE" sz="16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AAE4A-9B90-260B-3B8C-25D28FF06F5A}"/>
              </a:ext>
            </a:extLst>
          </p:cNvPr>
          <p:cNvSpPr txBox="1"/>
          <p:nvPr/>
        </p:nvSpPr>
        <p:spPr>
          <a:xfrm>
            <a:off x="7738557" y="4626321"/>
            <a:ext cx="261645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600" i="1" dirty="0"/>
              <a:t>Images </a:t>
            </a:r>
            <a:r>
              <a:rPr lang="en-DE" sz="1600" dirty="0"/>
              <a:t>tab will show base images we have pulled</a:t>
            </a:r>
            <a:endParaRPr lang="en-DE" sz="1600" i="1" dirty="0"/>
          </a:p>
        </p:txBody>
      </p:sp>
    </p:spTree>
    <p:extLst>
      <p:ext uri="{BB962C8B-B14F-4D97-AF65-F5344CB8AC3E}">
        <p14:creationId xmlns:p14="http://schemas.microsoft.com/office/powerpoint/2010/main" val="4246272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1AF9799-5FE6-E6D2-425E-B1FAAC87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88" y="771200"/>
            <a:ext cx="3414273" cy="4032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DE" dirty="0"/>
              <a:t>Anatomy of a Docker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75E78-B5E7-699A-4C9D-5A22490B6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013" y="2307146"/>
            <a:ext cx="2759154" cy="2243708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11A3FA-DFF0-9785-3B2A-6A4D66488FBC}"/>
              </a:ext>
            </a:extLst>
          </p:cNvPr>
          <p:cNvSpPr txBox="1"/>
          <p:nvPr/>
        </p:nvSpPr>
        <p:spPr>
          <a:xfrm>
            <a:off x="6096000" y="1270661"/>
            <a:ext cx="5608320" cy="49140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  <a:buSzPct val="90000"/>
            </a:pPr>
            <a:r>
              <a:rPr lang="en-GB" sz="1600" b="0" i="1" dirty="0"/>
              <a:t># 1. Base image: what environment to start from</a:t>
            </a:r>
          </a:p>
          <a:p>
            <a:pPr>
              <a:lnSpc>
                <a:spcPct val="90000"/>
              </a:lnSpc>
              <a:spcAft>
                <a:spcPts val="1200"/>
              </a:spcAft>
              <a:buSzPct val="90000"/>
            </a:pPr>
            <a:r>
              <a:rPr lang="en-GB" sz="1600" b="0" dirty="0">
                <a:solidFill>
                  <a:schemeClr val="bg2">
                    <a:lumMod val="75000"/>
                  </a:schemeClr>
                </a:solidFill>
              </a:rPr>
              <a:t>FROM python:3.11-slim</a:t>
            </a:r>
          </a:p>
          <a:p>
            <a:pPr>
              <a:lnSpc>
                <a:spcPct val="90000"/>
              </a:lnSpc>
              <a:spcAft>
                <a:spcPts val="1200"/>
              </a:spcAft>
              <a:buSzPct val="90000"/>
            </a:pPr>
            <a:endParaRPr lang="en-GB" sz="1600" b="0" dirty="0"/>
          </a:p>
          <a:p>
            <a:pPr>
              <a:lnSpc>
                <a:spcPct val="90000"/>
              </a:lnSpc>
              <a:spcAft>
                <a:spcPts val="1200"/>
              </a:spcAft>
              <a:buSzPct val="90000"/>
            </a:pPr>
            <a:r>
              <a:rPr lang="en-GB" sz="1600" b="0" i="1" dirty="0"/>
              <a:t># 2. Working directory inside the container</a:t>
            </a:r>
          </a:p>
          <a:p>
            <a:pPr>
              <a:lnSpc>
                <a:spcPct val="90000"/>
              </a:lnSpc>
              <a:spcAft>
                <a:spcPts val="1200"/>
              </a:spcAft>
              <a:buSzPct val="90000"/>
            </a:pPr>
            <a:r>
              <a:rPr lang="en-GB" sz="1600" b="0" dirty="0">
                <a:solidFill>
                  <a:schemeClr val="bg2">
                    <a:lumMod val="75000"/>
                  </a:schemeClr>
                </a:solidFill>
              </a:rPr>
              <a:t>WORKDIR /app</a:t>
            </a:r>
          </a:p>
          <a:p>
            <a:pPr>
              <a:lnSpc>
                <a:spcPct val="90000"/>
              </a:lnSpc>
              <a:spcAft>
                <a:spcPts val="1200"/>
              </a:spcAft>
              <a:buSzPct val="90000"/>
            </a:pPr>
            <a:endParaRPr lang="en-GB" sz="1600" b="0" dirty="0"/>
          </a:p>
          <a:p>
            <a:pPr>
              <a:lnSpc>
                <a:spcPct val="90000"/>
              </a:lnSpc>
              <a:spcAft>
                <a:spcPts val="1200"/>
              </a:spcAft>
              <a:buSzPct val="90000"/>
            </a:pPr>
            <a:r>
              <a:rPr lang="en-GB" sz="1600" b="0" i="1" dirty="0"/>
              <a:t># 3. Copy files from your computer into the container (data, executables)</a:t>
            </a:r>
          </a:p>
          <a:p>
            <a:pPr>
              <a:lnSpc>
                <a:spcPct val="90000"/>
              </a:lnSpc>
              <a:spcAft>
                <a:spcPts val="1200"/>
              </a:spcAft>
              <a:buSzPct val="90000"/>
            </a:pPr>
            <a:r>
              <a:rPr lang="en-GB" sz="1600" b="0" dirty="0">
                <a:solidFill>
                  <a:schemeClr val="bg2">
                    <a:lumMod val="75000"/>
                  </a:schemeClr>
                </a:solidFill>
              </a:rPr>
              <a:t>COPY . .</a:t>
            </a:r>
          </a:p>
          <a:p>
            <a:pPr>
              <a:lnSpc>
                <a:spcPct val="90000"/>
              </a:lnSpc>
              <a:spcAft>
                <a:spcPts val="1200"/>
              </a:spcAft>
              <a:buSzPct val="90000"/>
            </a:pPr>
            <a:r>
              <a:rPr lang="en-GB" sz="1600" b="0" i="1" dirty="0"/>
              <a:t># 4. Install dependencies</a:t>
            </a:r>
          </a:p>
          <a:p>
            <a:pPr>
              <a:lnSpc>
                <a:spcPct val="90000"/>
              </a:lnSpc>
              <a:spcAft>
                <a:spcPts val="1200"/>
              </a:spcAft>
              <a:buSzPct val="90000"/>
            </a:pPr>
            <a:r>
              <a:rPr lang="en-GB" sz="1600" b="0" dirty="0">
                <a:solidFill>
                  <a:schemeClr val="bg2">
                    <a:lumMod val="75000"/>
                  </a:schemeClr>
                </a:solidFill>
              </a:rPr>
              <a:t>RUN pip install -r </a:t>
            </a:r>
            <a:r>
              <a:rPr lang="en-GB" sz="1600" b="0" dirty="0" err="1">
                <a:solidFill>
                  <a:schemeClr val="bg2">
                    <a:lumMod val="75000"/>
                  </a:schemeClr>
                </a:solidFill>
              </a:rPr>
              <a:t>requirements.txt</a:t>
            </a:r>
            <a:endParaRPr lang="en-GB" sz="1600" b="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  <a:buSzPct val="90000"/>
            </a:pPr>
            <a:endParaRPr lang="en-GB" sz="1600" b="0" dirty="0"/>
          </a:p>
          <a:p>
            <a:pPr>
              <a:lnSpc>
                <a:spcPct val="90000"/>
              </a:lnSpc>
              <a:spcAft>
                <a:spcPts val="1200"/>
              </a:spcAft>
              <a:buSzPct val="90000"/>
            </a:pPr>
            <a:r>
              <a:rPr lang="en-GB" sz="1600" b="0" i="1" dirty="0"/>
              <a:t># 5. Command to run when container starts</a:t>
            </a:r>
          </a:p>
          <a:p>
            <a:pPr>
              <a:lnSpc>
                <a:spcPct val="90000"/>
              </a:lnSpc>
              <a:spcAft>
                <a:spcPts val="1200"/>
              </a:spcAft>
              <a:buSzPct val="90000"/>
            </a:pPr>
            <a:r>
              <a:rPr lang="en-GB" sz="1600" b="0" dirty="0">
                <a:solidFill>
                  <a:schemeClr val="bg2">
                    <a:lumMod val="75000"/>
                  </a:schemeClr>
                </a:solidFill>
              </a:rPr>
              <a:t>CMD ["python", "</a:t>
            </a:r>
            <a:r>
              <a:rPr lang="en-GB" sz="1600" b="0" dirty="0" err="1">
                <a:solidFill>
                  <a:schemeClr val="bg2">
                    <a:lumMod val="75000"/>
                  </a:schemeClr>
                </a:solidFill>
              </a:rPr>
              <a:t>main.py</a:t>
            </a:r>
            <a:r>
              <a:rPr lang="en-GB" sz="1600" b="0" dirty="0">
                <a:solidFill>
                  <a:schemeClr val="bg2">
                    <a:lumMod val="75000"/>
                  </a:schemeClr>
                </a:solidFill>
              </a:rPr>
              <a:t>"]</a:t>
            </a:r>
          </a:p>
        </p:txBody>
      </p:sp>
    </p:spTree>
    <p:extLst>
      <p:ext uri="{BB962C8B-B14F-4D97-AF65-F5344CB8AC3E}">
        <p14:creationId xmlns:p14="http://schemas.microsoft.com/office/powerpoint/2010/main" val="3429604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DCB20-17B2-1EB5-5B4F-65F9E0320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530CB3-0303-5337-8F66-5E10766CB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400" y="1144800"/>
            <a:ext cx="5076000" cy="4568400"/>
          </a:xfrm>
        </p:spPr>
        <p:txBody>
          <a:bodyPr anchor="ctr">
            <a:normAutofit/>
          </a:bodyPr>
          <a:lstStyle/>
          <a:p>
            <a:r>
              <a:rPr lang="en-DE"/>
              <a:t>Exercise I</a:t>
            </a:r>
          </a:p>
        </p:txBody>
      </p:sp>
    </p:spTree>
    <p:extLst>
      <p:ext uri="{BB962C8B-B14F-4D97-AF65-F5344CB8AC3E}">
        <p14:creationId xmlns:p14="http://schemas.microsoft.com/office/powerpoint/2010/main" val="3900605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3F1A0-5A7E-F468-38A1-1DC33A8F4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83" y="1844896"/>
            <a:ext cx="2820193" cy="4252603"/>
          </a:xfrm>
        </p:spPr>
        <p:txBody>
          <a:bodyPr/>
          <a:lstStyle/>
          <a:p>
            <a:pPr marL="0" indent="0">
              <a:buNone/>
            </a:pPr>
            <a:r>
              <a:rPr lang="en-DE" b="1" dirty="0"/>
              <a:t>1. Move to Desktop</a:t>
            </a:r>
          </a:p>
          <a:p>
            <a:pPr marL="385200" lvl="1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c</a:t>
            </a:r>
            <a:r>
              <a:rPr lang="en-DE" dirty="0">
                <a:solidFill>
                  <a:schemeClr val="accent2">
                    <a:lumMod val="75000"/>
                  </a:schemeClr>
                </a:solidFill>
              </a:rPr>
              <a:t>d Desktop</a:t>
            </a:r>
          </a:p>
          <a:p>
            <a:pPr lvl="1"/>
            <a:endParaRPr lang="en-DE" dirty="0"/>
          </a:p>
          <a:p>
            <a:pPr marL="0" indent="0">
              <a:buNone/>
            </a:pPr>
            <a:r>
              <a:rPr lang="en-DE" b="1" dirty="0"/>
              <a:t>2. Create exercise folder</a:t>
            </a:r>
          </a:p>
          <a:p>
            <a:pPr marL="385200" lvl="1" indent="0">
              <a:buNone/>
            </a:pPr>
            <a:r>
              <a:rPr lang="en-DE" dirty="0">
                <a:solidFill>
                  <a:schemeClr val="accent2">
                    <a:lumMod val="75000"/>
                  </a:schemeClr>
                </a:solidFill>
              </a:rPr>
              <a:t>mkdir E1_R</a:t>
            </a:r>
          </a:p>
          <a:p>
            <a:pPr marL="385200" lvl="1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c</a:t>
            </a:r>
            <a:r>
              <a:rPr lang="en-DE" dirty="0">
                <a:solidFill>
                  <a:schemeClr val="accent2">
                    <a:lumMod val="75000"/>
                  </a:schemeClr>
                </a:solidFill>
              </a:rPr>
              <a:t>d E1_R</a:t>
            </a:r>
          </a:p>
          <a:p>
            <a:pPr lvl="1"/>
            <a:endParaRPr lang="en-DE" dirty="0"/>
          </a:p>
          <a:p>
            <a:pPr marL="0" indent="0">
              <a:buNone/>
            </a:pPr>
            <a:r>
              <a:rPr lang="en-DE" b="1" dirty="0"/>
              <a:t>3. Create docker file</a:t>
            </a:r>
          </a:p>
          <a:p>
            <a:pPr marL="385200" lvl="1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DE" dirty="0">
                <a:solidFill>
                  <a:schemeClr val="accent2">
                    <a:lumMod val="75000"/>
                  </a:schemeClr>
                </a:solidFill>
              </a:rPr>
              <a:t>ouch Dockerfile</a:t>
            </a:r>
          </a:p>
          <a:p>
            <a:pPr marL="0" indent="0">
              <a:buNone/>
            </a:pPr>
            <a:r>
              <a:rPr lang="en-DE" b="1" dirty="0"/>
              <a:t>4. Create script </a:t>
            </a:r>
          </a:p>
          <a:p>
            <a:pPr marL="385200" lvl="1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touch e1.R</a:t>
            </a:r>
            <a:endParaRPr lang="en-DE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2B8478-3699-970F-4B52-2F63AEDC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68" y="523890"/>
            <a:ext cx="9136463" cy="403200"/>
          </a:xfrm>
        </p:spPr>
        <p:txBody>
          <a:bodyPr/>
          <a:lstStyle/>
          <a:p>
            <a:pPr algn="ctr"/>
            <a:r>
              <a:rPr lang="en-DE" sz="3600" dirty="0"/>
              <a:t>Exercise I. 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2C9C0D-EC84-A171-3D02-6016BC23EAAB}"/>
              </a:ext>
            </a:extLst>
          </p:cNvPr>
          <p:cNvSpPr txBox="1">
            <a:spLocks/>
          </p:cNvSpPr>
          <p:nvPr/>
        </p:nvSpPr>
        <p:spPr>
          <a:xfrm>
            <a:off x="4896918" y="2524648"/>
            <a:ext cx="2820193" cy="34480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62000" indent="-162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b="1" dirty="0"/>
              <a:t>5. Dockerfile:</a:t>
            </a:r>
          </a:p>
          <a:p>
            <a:pPr marL="0" indent="0">
              <a:buNone/>
            </a:pP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FROM r-base:4.3.1</a:t>
            </a:r>
          </a:p>
          <a:p>
            <a:pPr marL="0" indent="0">
              <a:buNone/>
            </a:pP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WORKDIR /e1</a:t>
            </a:r>
          </a:p>
          <a:p>
            <a:pPr marL="0" indent="0">
              <a:buNone/>
            </a:pP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COPY e1.R .</a:t>
            </a:r>
          </a:p>
          <a:p>
            <a:pPr marL="0" indent="0">
              <a:buNone/>
            </a:pP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CMD ["</a:t>
            </a:r>
            <a:r>
              <a:rPr lang="en-GB" dirty="0" err="1">
                <a:solidFill>
                  <a:schemeClr val="bg2">
                    <a:lumMod val="75000"/>
                  </a:schemeClr>
                </a:solidFill>
              </a:rPr>
              <a:t>Rscript</a:t>
            </a: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", ”e1.R"]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DE" b="1" dirty="0"/>
              <a:t>6. Script:</a:t>
            </a:r>
            <a:br>
              <a:rPr lang="en-DE" dirty="0"/>
            </a:br>
            <a:endParaRPr lang="en-DE" dirty="0"/>
          </a:p>
          <a:p>
            <a:pPr marL="0" indent="0">
              <a:buNone/>
            </a:pP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print("Hello Docker!")</a:t>
            </a:r>
            <a:br>
              <a:rPr lang="en-DE" dirty="0"/>
            </a:b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9E384-1D5F-4600-FB56-E445118163A1}"/>
              </a:ext>
            </a:extLst>
          </p:cNvPr>
          <p:cNvSpPr txBox="1"/>
          <p:nvPr/>
        </p:nvSpPr>
        <p:spPr>
          <a:xfrm>
            <a:off x="8421566" y="2524648"/>
            <a:ext cx="3390900" cy="1446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1600" b="1" dirty="0"/>
              <a:t>7. Run in Terminal</a:t>
            </a:r>
          </a:p>
          <a:p>
            <a:pPr>
              <a:spcAft>
                <a:spcPts val="1200"/>
              </a:spcAft>
            </a:pPr>
            <a:endParaRPr lang="en-GB" sz="1600" dirty="0"/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docker build -t hello-r .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docker run hello-r</a:t>
            </a:r>
          </a:p>
        </p:txBody>
      </p:sp>
    </p:spTree>
    <p:extLst>
      <p:ext uri="{BB962C8B-B14F-4D97-AF65-F5344CB8AC3E}">
        <p14:creationId xmlns:p14="http://schemas.microsoft.com/office/powerpoint/2010/main" val="2132759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E09F3-BFE1-0ECD-3D17-441CC99BC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59456-EA7D-6FE1-26EC-7D68D5F86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857" y="1270660"/>
            <a:ext cx="2820193" cy="4338315"/>
          </a:xfrm>
        </p:spPr>
        <p:txBody>
          <a:bodyPr/>
          <a:lstStyle/>
          <a:p>
            <a:pPr marL="0" indent="0">
              <a:buNone/>
            </a:pPr>
            <a:r>
              <a:rPr lang="en-DE" b="1" dirty="0"/>
              <a:t>1. Move to desktop</a:t>
            </a:r>
          </a:p>
          <a:p>
            <a:pPr marL="385200" lvl="1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c</a:t>
            </a:r>
            <a:r>
              <a:rPr lang="en-DE" dirty="0">
                <a:solidFill>
                  <a:schemeClr val="accent2">
                    <a:lumMod val="75000"/>
                  </a:schemeClr>
                </a:solidFill>
              </a:rPr>
              <a:t>d Desktop</a:t>
            </a:r>
          </a:p>
          <a:p>
            <a:pPr lvl="1"/>
            <a:endParaRPr lang="en-DE" dirty="0"/>
          </a:p>
          <a:p>
            <a:pPr marL="0" indent="0">
              <a:buNone/>
            </a:pPr>
            <a:r>
              <a:rPr lang="en-DE" b="1" dirty="0"/>
              <a:t>2. Create folder</a:t>
            </a:r>
          </a:p>
          <a:p>
            <a:pPr marL="385200" lvl="1" indent="0">
              <a:buNone/>
            </a:pPr>
            <a:r>
              <a:rPr lang="en-DE" dirty="0">
                <a:solidFill>
                  <a:schemeClr val="accent2">
                    <a:lumMod val="75000"/>
                  </a:schemeClr>
                </a:solidFill>
              </a:rPr>
              <a:t>mkdir E1_Python</a:t>
            </a:r>
          </a:p>
          <a:p>
            <a:pPr marL="385200" lvl="1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c</a:t>
            </a:r>
            <a:r>
              <a:rPr lang="en-DE" dirty="0">
                <a:solidFill>
                  <a:schemeClr val="accent2">
                    <a:lumMod val="75000"/>
                  </a:schemeClr>
                </a:solidFill>
              </a:rPr>
              <a:t>d E1_Python</a:t>
            </a:r>
          </a:p>
          <a:p>
            <a:pPr lvl="1"/>
            <a:endParaRPr lang="en-DE" dirty="0"/>
          </a:p>
          <a:p>
            <a:pPr marL="0" indent="0">
              <a:buNone/>
            </a:pPr>
            <a:r>
              <a:rPr lang="en-DE" b="1" dirty="0"/>
              <a:t>3. Create docker file</a:t>
            </a:r>
          </a:p>
          <a:p>
            <a:pPr marL="385200" lvl="1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DE" dirty="0">
                <a:solidFill>
                  <a:schemeClr val="accent2">
                    <a:lumMod val="75000"/>
                  </a:schemeClr>
                </a:solidFill>
              </a:rPr>
              <a:t>ouch Dockerfile</a:t>
            </a:r>
          </a:p>
          <a:p>
            <a:pPr marL="0" indent="0">
              <a:buNone/>
            </a:pPr>
            <a:r>
              <a:rPr lang="en-DE" b="1" dirty="0"/>
              <a:t>4. Create script </a:t>
            </a:r>
          </a:p>
          <a:p>
            <a:pPr marL="385200" lvl="1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touch e1.py</a:t>
            </a:r>
            <a:endParaRPr lang="en-DE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D69D03-11CB-AB19-37E3-303DC5FDB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68" y="523890"/>
            <a:ext cx="9136463" cy="403200"/>
          </a:xfrm>
        </p:spPr>
        <p:txBody>
          <a:bodyPr/>
          <a:lstStyle/>
          <a:p>
            <a:pPr algn="ctr"/>
            <a:r>
              <a:rPr lang="en-DE" sz="3600" dirty="0"/>
              <a:t>Exercise I. Python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997F5A-409C-9296-B930-3C2264E17B56}"/>
              </a:ext>
            </a:extLst>
          </p:cNvPr>
          <p:cNvSpPr txBox="1">
            <a:spLocks/>
          </p:cNvSpPr>
          <p:nvPr/>
        </p:nvSpPr>
        <p:spPr>
          <a:xfrm>
            <a:off x="4685902" y="1852551"/>
            <a:ext cx="2820193" cy="39088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62000" indent="-162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b="1" dirty="0"/>
              <a:t>5. Dockerfile: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DE" b="1" dirty="0"/>
          </a:p>
          <a:p>
            <a:pPr marL="0" indent="0">
              <a:buNone/>
            </a:pP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FROM python:3.11-slim</a:t>
            </a:r>
          </a:p>
          <a:p>
            <a:pPr marL="0" indent="0">
              <a:buNone/>
            </a:pP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WORKDIR /e1</a:t>
            </a:r>
          </a:p>
          <a:p>
            <a:pPr marL="0" indent="0">
              <a:buNone/>
            </a:pP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COPY e1.py .</a:t>
            </a:r>
          </a:p>
          <a:p>
            <a:pPr marL="0" indent="0">
              <a:buNone/>
            </a:pP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CMD ["python", ”e1.py"]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DE" b="1" dirty="0"/>
              <a:t>6. Script:</a:t>
            </a:r>
            <a:br>
              <a:rPr lang="en-DE" dirty="0"/>
            </a:br>
            <a:endParaRPr lang="en-DE" dirty="0"/>
          </a:p>
          <a:p>
            <a:pPr marL="0" indent="0">
              <a:buNone/>
            </a:pP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print("Hello Docker!")</a:t>
            </a:r>
            <a:br>
              <a:rPr lang="en-DE" dirty="0">
                <a:solidFill>
                  <a:schemeClr val="bg2">
                    <a:lumMod val="75000"/>
                  </a:schemeClr>
                </a:solidFill>
              </a:rPr>
            </a:b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7746D1-F1B6-E501-6752-F0B1A2189E2E}"/>
              </a:ext>
            </a:extLst>
          </p:cNvPr>
          <p:cNvSpPr txBox="1"/>
          <p:nvPr/>
        </p:nvSpPr>
        <p:spPr>
          <a:xfrm>
            <a:off x="8362947" y="2389525"/>
            <a:ext cx="3390900" cy="1446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1600" b="1" dirty="0"/>
              <a:t>7. Run in Terminal</a:t>
            </a:r>
          </a:p>
          <a:p>
            <a:pPr>
              <a:spcAft>
                <a:spcPts val="1200"/>
              </a:spcAft>
            </a:pPr>
            <a:endParaRPr lang="en-GB" sz="1600" dirty="0"/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docker build -t hello-python .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docker run hello-python</a:t>
            </a:r>
          </a:p>
        </p:txBody>
      </p:sp>
    </p:spTree>
    <p:extLst>
      <p:ext uri="{BB962C8B-B14F-4D97-AF65-F5344CB8AC3E}">
        <p14:creationId xmlns:p14="http://schemas.microsoft.com/office/powerpoint/2010/main" val="396477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D5F3C-7D18-2F8A-DB69-7292F2E7A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534" y="2550104"/>
            <a:ext cx="4726925" cy="175779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DE" dirty="0"/>
              <a:t>Why use Docker?</a:t>
            </a:r>
          </a:p>
          <a:p>
            <a:pPr marL="342900" indent="-342900">
              <a:buFont typeface="+mj-lt"/>
              <a:buAutoNum type="arabicPeriod"/>
            </a:pPr>
            <a:r>
              <a:rPr lang="en-DE" dirty="0"/>
              <a:t>Minimum working example </a:t>
            </a:r>
          </a:p>
          <a:p>
            <a:pPr marL="342900" indent="-342900">
              <a:buFont typeface="+mj-lt"/>
              <a:buAutoNum type="arabicPeriod"/>
            </a:pPr>
            <a:r>
              <a:rPr lang="en-DE" dirty="0"/>
              <a:t>Package your R project in Docker </a:t>
            </a:r>
          </a:p>
          <a:p>
            <a:pPr marL="342900" indent="-342900">
              <a:buFont typeface="+mj-lt"/>
              <a:buAutoNum type="arabicPeriod"/>
            </a:pPr>
            <a:r>
              <a:rPr lang="en-DE" dirty="0"/>
              <a:t>Simple pipeline with multiple Docker environments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215A19-6282-2862-3562-FA3B5959E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66" y="411348"/>
            <a:ext cx="9136463" cy="403200"/>
          </a:xfrm>
        </p:spPr>
        <p:txBody>
          <a:bodyPr/>
          <a:lstStyle/>
          <a:p>
            <a:pPr algn="ctr"/>
            <a:r>
              <a:rPr lang="en-DE" sz="3600" dirty="0"/>
              <a:t>Session Plan</a:t>
            </a:r>
          </a:p>
        </p:txBody>
      </p:sp>
    </p:spTree>
    <p:extLst>
      <p:ext uri="{BB962C8B-B14F-4D97-AF65-F5344CB8AC3E}">
        <p14:creationId xmlns:p14="http://schemas.microsoft.com/office/powerpoint/2010/main" val="352790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7AE95-87AE-11D2-C684-D0A94FE0A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CFC1F6-9BCD-4DB5-5EAB-87591322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400" y="1144800"/>
            <a:ext cx="5076000" cy="4568400"/>
          </a:xfrm>
        </p:spPr>
        <p:txBody>
          <a:bodyPr anchor="ctr">
            <a:normAutofit/>
          </a:bodyPr>
          <a:lstStyle/>
          <a:p>
            <a:r>
              <a:rPr lang="en-DE"/>
              <a:t>Exercise II</a:t>
            </a:r>
          </a:p>
        </p:txBody>
      </p:sp>
    </p:spTree>
    <p:extLst>
      <p:ext uri="{BB962C8B-B14F-4D97-AF65-F5344CB8AC3E}">
        <p14:creationId xmlns:p14="http://schemas.microsoft.com/office/powerpoint/2010/main" val="3373711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9824C-4138-2893-F3CA-686C3B037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6E9CC1-A42A-FB59-7CF4-0D33137BB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68" y="523890"/>
            <a:ext cx="9136463" cy="403200"/>
          </a:xfrm>
        </p:spPr>
        <p:txBody>
          <a:bodyPr/>
          <a:lstStyle/>
          <a:p>
            <a:pPr algn="ctr"/>
            <a:r>
              <a:rPr lang="en-DE" sz="3600" dirty="0"/>
              <a:t>Exercise II. Package Your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6C477-E736-5794-41B0-0A0E5EB0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7575" y="2046104"/>
            <a:ext cx="2161309" cy="3776353"/>
          </a:xfrm>
        </p:spPr>
        <p:txBody>
          <a:bodyPr/>
          <a:lstStyle/>
          <a:p>
            <a:pPr marL="0" indent="0">
              <a:buNone/>
            </a:pPr>
            <a:r>
              <a:rPr lang="en-DE" b="1" dirty="0"/>
              <a:t>1. New Folder</a:t>
            </a:r>
          </a:p>
          <a:p>
            <a:endParaRPr lang="en-DE" b="1" dirty="0"/>
          </a:p>
          <a:p>
            <a:r>
              <a:rPr lang="en-DE" dirty="0"/>
              <a:t>Move to desktop</a:t>
            </a:r>
          </a:p>
          <a:p>
            <a:pPr marL="385200" lvl="1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c</a:t>
            </a:r>
            <a:r>
              <a:rPr lang="en-DE" dirty="0">
                <a:solidFill>
                  <a:schemeClr val="accent2">
                    <a:lumMod val="75000"/>
                  </a:schemeClr>
                </a:solidFill>
              </a:rPr>
              <a:t>d Desktop</a:t>
            </a:r>
          </a:p>
          <a:p>
            <a:pPr lvl="1"/>
            <a:endParaRPr lang="en-DE" dirty="0"/>
          </a:p>
          <a:p>
            <a:r>
              <a:rPr lang="en-DE" dirty="0"/>
              <a:t>Create folder</a:t>
            </a:r>
          </a:p>
          <a:p>
            <a:pPr marL="385200" lvl="1" indent="0">
              <a:buNone/>
            </a:pPr>
            <a:r>
              <a:rPr lang="en-DE" dirty="0">
                <a:solidFill>
                  <a:schemeClr val="accent2">
                    <a:lumMod val="75000"/>
                  </a:schemeClr>
                </a:solidFill>
              </a:rPr>
              <a:t>mkdir E2</a:t>
            </a:r>
          </a:p>
          <a:p>
            <a:pPr marL="385200" lvl="1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c</a:t>
            </a:r>
            <a:r>
              <a:rPr lang="en-DE" dirty="0">
                <a:solidFill>
                  <a:schemeClr val="accent2">
                    <a:lumMod val="75000"/>
                  </a:schemeClr>
                </a:solidFill>
              </a:rPr>
              <a:t>d E2</a:t>
            </a:r>
          </a:p>
          <a:p>
            <a:pPr lvl="1"/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3A6756-08A1-2A4F-6256-319F5201529D}"/>
              </a:ext>
            </a:extLst>
          </p:cNvPr>
          <p:cNvSpPr txBox="1">
            <a:spLocks/>
          </p:cNvSpPr>
          <p:nvPr/>
        </p:nvSpPr>
        <p:spPr>
          <a:xfrm>
            <a:off x="7282181" y="2042691"/>
            <a:ext cx="2161309" cy="37763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62000" indent="-162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b="1" dirty="0"/>
              <a:t>         2. Project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DE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DE" dirty="0"/>
              <a:t>Use either your own project </a:t>
            </a:r>
          </a:p>
          <a:p>
            <a:pPr marL="385200" lvl="1" indent="0">
              <a:buNone/>
            </a:pPr>
            <a:r>
              <a:rPr lang="en-DE" dirty="0"/>
              <a:t>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DE" dirty="0"/>
              <a:t> the one I emailed</a:t>
            </a:r>
          </a:p>
          <a:p>
            <a:pPr marL="385200" lvl="1" indent="0">
              <a:buNone/>
            </a:pPr>
            <a:endParaRPr lang="en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DE" dirty="0"/>
              <a:t>Copy the project files into E2 folder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784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60E83-4419-794D-7D6D-A190531D6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A1D20B-32CB-6E27-1C89-4C82E7CB2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68" y="523890"/>
            <a:ext cx="9136463" cy="403200"/>
          </a:xfrm>
        </p:spPr>
        <p:txBody>
          <a:bodyPr/>
          <a:lstStyle/>
          <a:p>
            <a:pPr algn="ctr"/>
            <a:r>
              <a:rPr lang="en-DE" sz="3600" dirty="0"/>
              <a:t>Exercise II. Understand Your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509F6-396B-25A7-784F-0488CC29A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360" y="2134437"/>
            <a:ext cx="3785074" cy="1543259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DE" b="1" dirty="0"/>
              <a:t>Check R version</a:t>
            </a:r>
          </a:p>
          <a:p>
            <a:pPr marL="421200" lvl="1" indent="0">
              <a:buNone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R --version</a:t>
            </a:r>
          </a:p>
          <a:p>
            <a:pPr marL="421200" lvl="1" indent="0">
              <a:buNone/>
            </a:pPr>
            <a:endParaRPr lang="en-GB" dirty="0">
              <a:solidFill>
                <a:schemeClr val="accent3">
                  <a:lumMod val="75000"/>
                </a:schemeClr>
              </a:solidFill>
            </a:endParaRPr>
          </a:p>
          <a:p>
            <a:pPr marL="421200" lvl="1" indent="0">
              <a:buNone/>
            </a:pPr>
            <a:endParaRPr lang="en-DE" dirty="0">
              <a:solidFill>
                <a:schemeClr val="accent3">
                  <a:lumMod val="75000"/>
                </a:schemeClr>
              </a:solidFill>
            </a:endParaRPr>
          </a:p>
          <a:p>
            <a:pPr marL="421200" lvl="1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7EDF035-73C9-0513-C3E6-9473D99B9F71}"/>
              </a:ext>
            </a:extLst>
          </p:cNvPr>
          <p:cNvSpPr txBox="1">
            <a:spLocks/>
          </p:cNvSpPr>
          <p:nvPr/>
        </p:nvSpPr>
        <p:spPr>
          <a:xfrm>
            <a:off x="2401360" y="3257881"/>
            <a:ext cx="3785074" cy="41484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62000" indent="-162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DE" b="1" dirty="0"/>
              <a:t>2.    R dependencies</a:t>
            </a:r>
          </a:p>
          <a:p>
            <a:pPr marL="706950" lvl="1" indent="-285750">
              <a:buFontTx/>
              <a:buChar char="-"/>
            </a:pPr>
            <a:r>
              <a:rPr lang="en-GB" dirty="0">
                <a:solidFill>
                  <a:schemeClr val="accent6">
                    <a:lumMod val="10000"/>
                  </a:schemeClr>
                </a:solidFill>
              </a:rPr>
              <a:t>By default no centralised storage of dependencies</a:t>
            </a:r>
          </a:p>
          <a:p>
            <a:pPr marL="706950" lvl="1" indent="-285750">
              <a:buFontTx/>
              <a:buChar char="-"/>
            </a:pPr>
            <a:r>
              <a:rPr lang="en-GB" dirty="0">
                <a:solidFill>
                  <a:schemeClr val="accent6">
                    <a:lumMod val="10000"/>
                  </a:schemeClr>
                </a:solidFill>
              </a:rPr>
              <a:t>Manually parse dependencies from the script</a:t>
            </a:r>
          </a:p>
          <a:p>
            <a:pPr marL="421200" lvl="1" indent="0">
              <a:buFont typeface="Charité Text Office" pitchFamily="2" charset="0"/>
              <a:buNone/>
            </a:pPr>
            <a:endParaRPr lang="en-DE" dirty="0">
              <a:solidFill>
                <a:schemeClr val="accent3">
                  <a:lumMod val="75000"/>
                </a:schemeClr>
              </a:solidFill>
            </a:endParaRPr>
          </a:p>
          <a:p>
            <a:pPr marL="421200" lvl="1" indent="0">
              <a:buFont typeface="Charité Text Office" pitchFamily="2" charset="0"/>
              <a:buNone/>
            </a:pPr>
            <a:endParaRPr lang="en-DE" dirty="0"/>
          </a:p>
          <a:p>
            <a:pPr marL="0" indent="0">
              <a:buFont typeface="Arial" panose="020B0604020202020204" pitchFamily="34" charset="0"/>
              <a:buNone/>
            </a:pP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24CF0-7457-6DF1-D997-418F5EE6B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669" y="2134437"/>
            <a:ext cx="3027177" cy="1040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7EBE7A-7D92-B6D3-250B-D033EC239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311" y="3357715"/>
            <a:ext cx="2062535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42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BAE32-F483-D097-0CA3-373622663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084E63-5544-D74F-6B7F-706F71A1B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68" y="523890"/>
            <a:ext cx="9136463" cy="403200"/>
          </a:xfrm>
        </p:spPr>
        <p:txBody>
          <a:bodyPr/>
          <a:lstStyle/>
          <a:p>
            <a:pPr algn="ctr"/>
            <a:r>
              <a:rPr lang="en-DE" sz="3600" dirty="0"/>
              <a:t>Exercise II. Dockerfile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1DD2C-5323-5B17-8C08-CF31082F5D92}"/>
              </a:ext>
            </a:extLst>
          </p:cNvPr>
          <p:cNvSpPr txBox="1"/>
          <p:nvPr/>
        </p:nvSpPr>
        <p:spPr>
          <a:xfrm>
            <a:off x="1193800" y="1257290"/>
            <a:ext cx="8547100" cy="53245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1200" dirty="0"/>
              <a:t># Base image</a:t>
            </a:r>
          </a:p>
          <a:p>
            <a:pPr>
              <a:spcAft>
                <a:spcPts val="1200"/>
              </a:spcAft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FROM rocker/r-ver:4.3.1</a:t>
            </a:r>
          </a:p>
          <a:p>
            <a:pPr>
              <a:spcAft>
                <a:spcPts val="1200"/>
              </a:spcAft>
            </a:pPr>
            <a:endParaRPr lang="en-GB" sz="1200" dirty="0"/>
          </a:p>
          <a:p>
            <a:pPr>
              <a:spcAft>
                <a:spcPts val="1200"/>
              </a:spcAft>
            </a:pPr>
            <a:r>
              <a:rPr lang="en-GB" sz="1200" dirty="0"/>
              <a:t># Set working directory</a:t>
            </a:r>
          </a:p>
          <a:p>
            <a:pPr>
              <a:spcAft>
                <a:spcPts val="1200"/>
              </a:spcAft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WORKDIR /project</a:t>
            </a:r>
          </a:p>
          <a:p>
            <a:pPr>
              <a:spcAft>
                <a:spcPts val="1200"/>
              </a:spcAft>
            </a:pPr>
            <a:endParaRPr lang="en-GB" sz="1200" dirty="0"/>
          </a:p>
          <a:p>
            <a:pPr>
              <a:spcAft>
                <a:spcPts val="1200"/>
              </a:spcAft>
            </a:pPr>
            <a:r>
              <a:rPr lang="en-GB" sz="1200" dirty="0"/>
              <a:t># Copy all files into the image</a:t>
            </a:r>
          </a:p>
          <a:p>
            <a:pPr>
              <a:spcAft>
                <a:spcPts val="1200"/>
              </a:spcAft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COPY . /e_2</a:t>
            </a:r>
          </a:p>
          <a:p>
            <a:pPr>
              <a:spcAft>
                <a:spcPts val="1200"/>
              </a:spcAft>
            </a:pPr>
            <a:endParaRPr lang="en-GB" sz="1200" dirty="0"/>
          </a:p>
          <a:p>
            <a:pPr>
              <a:spcAft>
                <a:spcPts val="1200"/>
              </a:spcAft>
            </a:pPr>
            <a:r>
              <a:rPr lang="en-GB" sz="1200" dirty="0"/>
              <a:t># Manually install  R dependencies in the container</a:t>
            </a:r>
          </a:p>
          <a:p>
            <a:pPr>
              <a:spcAft>
                <a:spcPts val="1200"/>
              </a:spcAft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RUN R -q -e "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</a:rPr>
              <a:t>install.packages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(c('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</a:rPr>
              <a:t>dplyr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', '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</a:rPr>
              <a:t>readr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', 'ggplot2', '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</a:rPr>
              <a:t>stringr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', '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</a:rPr>
              <a:t>tidyr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', '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</a:rPr>
              <a:t>purrr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'), \</a:t>
            </a:r>
          </a:p>
          <a:p>
            <a:pPr>
              <a:spcAft>
                <a:spcPts val="1200"/>
              </a:spcAft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              repos = 'https://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</a:rPr>
              <a:t>cloud.r-project.org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')"</a:t>
            </a:r>
          </a:p>
          <a:p>
            <a:pPr>
              <a:spcAft>
                <a:spcPts val="1200"/>
              </a:spcAft>
            </a:pPr>
            <a:endParaRPr lang="en-GB" sz="1200" dirty="0"/>
          </a:p>
          <a:p>
            <a:pPr>
              <a:spcAft>
                <a:spcPts val="1200"/>
              </a:spcAft>
            </a:pPr>
            <a:r>
              <a:rPr lang="en-GB" sz="1200" dirty="0"/>
              <a:t># Default command to be run in this Docker environment </a:t>
            </a:r>
          </a:p>
          <a:p>
            <a:pPr>
              <a:spcAft>
                <a:spcPts val="1200"/>
              </a:spcAft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CMD ["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</a:rPr>
              <a:t>Rscript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", "scripts/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</a:rPr>
              <a:t>main.R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"]</a:t>
            </a:r>
          </a:p>
          <a:p>
            <a:pPr algn="l">
              <a:spcAft>
                <a:spcPts val="1200"/>
              </a:spcAft>
            </a:pPr>
            <a:endParaRPr lang="en-DE" sz="1600" dirty="0" err="1"/>
          </a:p>
        </p:txBody>
      </p:sp>
    </p:spTree>
    <p:extLst>
      <p:ext uri="{BB962C8B-B14F-4D97-AF65-F5344CB8AC3E}">
        <p14:creationId xmlns:p14="http://schemas.microsoft.com/office/powerpoint/2010/main" val="2886693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90D06-3CC8-7971-8CC8-4ADEBC69F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7D9B02-FA59-CDE0-F292-0543DE21C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68" y="523890"/>
            <a:ext cx="9136463" cy="403200"/>
          </a:xfrm>
        </p:spPr>
        <p:txBody>
          <a:bodyPr/>
          <a:lstStyle/>
          <a:p>
            <a:pPr algn="ctr"/>
            <a:r>
              <a:rPr lang="en-DE" sz="3600" dirty="0"/>
              <a:t>Exercise II. Renv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4F80A1-C5F0-0B89-AF82-A2B1A12CE165}"/>
              </a:ext>
            </a:extLst>
          </p:cNvPr>
          <p:cNvSpPr txBox="1">
            <a:spLocks/>
          </p:cNvSpPr>
          <p:nvPr/>
        </p:nvSpPr>
        <p:spPr>
          <a:xfrm>
            <a:off x="1527768" y="1651949"/>
            <a:ext cx="3785074" cy="41484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62000" indent="-162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1200" lvl="1" indent="0">
              <a:buFont typeface="Charité Text Office" pitchFamily="2" charset="0"/>
              <a:buNone/>
            </a:pPr>
            <a:r>
              <a:rPr lang="en-DE" dirty="0">
                <a:solidFill>
                  <a:schemeClr val="accent3">
                    <a:lumMod val="75000"/>
                  </a:schemeClr>
                </a:solidFill>
              </a:rPr>
              <a:t>- </a:t>
            </a:r>
          </a:p>
          <a:p>
            <a:pPr marL="421200" lvl="1" indent="0">
              <a:buFont typeface="Charité Text Office" pitchFamily="2" charset="0"/>
              <a:buNone/>
            </a:pPr>
            <a:endParaRPr lang="en-DE" dirty="0"/>
          </a:p>
          <a:p>
            <a:pPr marL="0" indent="0">
              <a:buFont typeface="Arial" panose="020B0604020202020204" pitchFamily="34" charset="0"/>
              <a:buNone/>
            </a:pP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6D618-912F-B359-5333-A20B8A7600AF}"/>
              </a:ext>
            </a:extLst>
          </p:cNvPr>
          <p:cNvSpPr txBox="1"/>
          <p:nvPr/>
        </p:nvSpPr>
        <p:spPr>
          <a:xfrm>
            <a:off x="1527768" y="1696834"/>
            <a:ext cx="5589163" cy="21852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Enables us to record packages (and versions) used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In combination with Docker allows for full recreation of an environement on a new host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R</a:t>
            </a:r>
            <a:r>
              <a:rPr lang="en-DE" sz="1600" dirty="0"/>
              <a:t>un in project folder (E2)</a:t>
            </a:r>
            <a:br>
              <a:rPr lang="en-DE" sz="1600" dirty="0"/>
            </a:br>
            <a:br>
              <a:rPr lang="en-DE" sz="1600" dirty="0"/>
            </a:br>
            <a:endParaRPr lang="en-DE" sz="1600" dirty="0"/>
          </a:p>
          <a:p>
            <a:pPr algn="l">
              <a:spcAft>
                <a:spcPts val="1200"/>
              </a:spcAft>
            </a:pPr>
            <a:endParaRPr lang="en-DE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DE5562-4056-5EB9-B155-8C324E3CF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911" y="1057649"/>
            <a:ext cx="2068467" cy="1841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70E41C-CD43-FECE-DD40-098258461107}"/>
              </a:ext>
            </a:extLst>
          </p:cNvPr>
          <p:cNvSpPr txBox="1"/>
          <p:nvPr/>
        </p:nvSpPr>
        <p:spPr>
          <a:xfrm>
            <a:off x="2270927" y="3429000"/>
            <a:ext cx="674244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1600" dirty="0" err="1">
                <a:solidFill>
                  <a:schemeClr val="accent2">
                    <a:lumMod val="75000"/>
                  </a:schemeClr>
                </a:solidFill>
              </a:rPr>
              <a:t>Rscript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 -e '</a:t>
            </a:r>
            <a:r>
              <a:rPr lang="en-GB" sz="1600" dirty="0" err="1">
                <a:solidFill>
                  <a:schemeClr val="accent2">
                    <a:lumMod val="75000"/>
                  </a:schemeClr>
                </a:solidFill>
              </a:rPr>
              <a:t>install.packages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("</a:t>
            </a:r>
            <a:r>
              <a:rPr lang="en-GB" sz="1600" dirty="0" err="1">
                <a:solidFill>
                  <a:schemeClr val="accent2">
                    <a:lumMod val="75000"/>
                  </a:schemeClr>
                </a:solidFill>
              </a:rPr>
              <a:t>renv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", repos="https://</a:t>
            </a:r>
            <a:r>
              <a:rPr lang="en-GB" sz="1600" dirty="0" err="1">
                <a:solidFill>
                  <a:schemeClr val="accent2">
                    <a:lumMod val="75000"/>
                  </a:schemeClr>
                </a:solidFill>
              </a:rPr>
              <a:t>cloud.r-project.org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"); </a:t>
            </a:r>
            <a:r>
              <a:rPr lang="en-GB" sz="1600" dirty="0" err="1">
                <a:solidFill>
                  <a:schemeClr val="accent2">
                    <a:lumMod val="75000"/>
                  </a:schemeClr>
                </a:solidFill>
              </a:rPr>
              <a:t>renv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::</a:t>
            </a:r>
            <a:r>
              <a:rPr lang="en-GB" sz="1600" dirty="0" err="1">
                <a:solidFill>
                  <a:schemeClr val="accent2">
                    <a:lumMod val="75000"/>
                  </a:schemeClr>
                </a:solidFill>
              </a:rPr>
              <a:t>init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()'</a:t>
            </a:r>
          </a:p>
          <a:p>
            <a:pPr algn="l">
              <a:spcAft>
                <a:spcPts val="1200"/>
              </a:spcAft>
            </a:pPr>
            <a:endParaRPr lang="en-DE" sz="16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16FB9-33D8-6EBE-3B63-384C90FF77DA}"/>
              </a:ext>
            </a:extLst>
          </p:cNvPr>
          <p:cNvSpPr txBox="1"/>
          <p:nvPr/>
        </p:nvSpPr>
        <p:spPr>
          <a:xfrm>
            <a:off x="1527767" y="4339996"/>
            <a:ext cx="5589163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Creates a storage of dependencies -&gt; Lockfile </a:t>
            </a:r>
          </a:p>
          <a:p>
            <a:pPr algn="l">
              <a:spcAft>
                <a:spcPts val="1200"/>
              </a:spcAft>
            </a:pPr>
            <a:br>
              <a:rPr lang="en-DE" sz="1600" dirty="0"/>
            </a:br>
            <a:endParaRPr lang="en-DE" sz="1600" dirty="0"/>
          </a:p>
          <a:p>
            <a:pPr algn="l">
              <a:spcAft>
                <a:spcPts val="1200"/>
              </a:spcAft>
            </a:pPr>
            <a:endParaRPr lang="en-DE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481585-20AD-8694-FBEC-0BFE85A65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27" y="4986327"/>
            <a:ext cx="6431433" cy="2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06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95548-9FF5-4AEA-3843-D2A763E2D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B83591-C640-EEC5-4500-54CA0425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68" y="523890"/>
            <a:ext cx="9136463" cy="403200"/>
          </a:xfrm>
        </p:spPr>
        <p:txBody>
          <a:bodyPr/>
          <a:lstStyle/>
          <a:p>
            <a:pPr algn="ctr"/>
            <a:r>
              <a:rPr lang="en-DE" sz="3600" dirty="0"/>
              <a:t>Exercise II. Dockerfile with Renv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1CE4B-C3BB-8572-850A-9E4F99D9C2C1}"/>
              </a:ext>
            </a:extLst>
          </p:cNvPr>
          <p:cNvSpPr txBox="1"/>
          <p:nvPr/>
        </p:nvSpPr>
        <p:spPr>
          <a:xfrm>
            <a:off x="1527768" y="1040353"/>
            <a:ext cx="9445032" cy="56938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1600" dirty="0"/>
              <a:t># Base image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FROM rocker/r-ver:4.3.1</a:t>
            </a:r>
          </a:p>
          <a:p>
            <a:pPr>
              <a:spcAft>
                <a:spcPts val="1200"/>
              </a:spcAft>
            </a:pPr>
            <a:endParaRPr lang="en-GB" sz="1600" dirty="0"/>
          </a:p>
          <a:p>
            <a:pPr>
              <a:spcAft>
                <a:spcPts val="1200"/>
              </a:spcAft>
            </a:pPr>
            <a:r>
              <a:rPr lang="en-GB" sz="1600" dirty="0"/>
              <a:t># Set working directory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WORKDIR /project</a:t>
            </a:r>
          </a:p>
          <a:p>
            <a:pPr>
              <a:spcAft>
                <a:spcPts val="1200"/>
              </a:spcAft>
            </a:pPr>
            <a:endParaRPr lang="en-GB" sz="1600" dirty="0"/>
          </a:p>
          <a:p>
            <a:pPr>
              <a:spcAft>
                <a:spcPts val="1200"/>
              </a:spcAft>
            </a:pPr>
            <a:r>
              <a:rPr lang="en-GB" sz="1600" dirty="0"/>
              <a:t># Copy project files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COPY . /project</a:t>
            </a:r>
          </a:p>
          <a:p>
            <a:pPr>
              <a:spcAft>
                <a:spcPts val="1200"/>
              </a:spcAft>
            </a:pPr>
            <a:endParaRPr lang="en-GB" sz="1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GB" sz="1600" dirty="0"/>
              <a:t># Recreate R(env)</a:t>
            </a:r>
            <a:r>
              <a:rPr lang="en-GB" sz="1600" dirty="0" err="1"/>
              <a:t>ironment</a:t>
            </a:r>
            <a:endParaRPr lang="en-GB" sz="1600" dirty="0"/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RUN R -q -e "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</a:rPr>
              <a:t>install.packages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('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</a:rPr>
              <a:t>renv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', repos='https://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</a:rPr>
              <a:t>cloud.r-project.org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'); 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</a:rPr>
              <a:t>renv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::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</a:rPr>
              <a:t>init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(bare = TRUE); 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</a:rPr>
              <a:t>install.packages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(c('dplyr','readr','ggplot2','stringr','tidyr','purrr')); 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</a:rPr>
              <a:t>renv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::snapshot()”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accent6">
                    <a:lumMod val="10000"/>
                  </a:schemeClr>
                </a:solidFill>
              </a:rPr>
              <a:t># Run script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CMD ["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</a:rPr>
              <a:t>Rscript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", "scripts/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</a:rPr>
              <a:t>main.R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"]</a:t>
            </a:r>
          </a:p>
          <a:p>
            <a:pPr algn="l">
              <a:spcAft>
                <a:spcPts val="1200"/>
              </a:spcAft>
            </a:pPr>
            <a:endParaRPr lang="en-DE" sz="1600" dirty="0" err="1"/>
          </a:p>
        </p:txBody>
      </p:sp>
    </p:spTree>
    <p:extLst>
      <p:ext uri="{BB962C8B-B14F-4D97-AF65-F5344CB8AC3E}">
        <p14:creationId xmlns:p14="http://schemas.microsoft.com/office/powerpoint/2010/main" val="4024746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DA2F4-79DE-0DC4-6038-A689F39FE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DFF959-1C24-4749-ADCB-AA4F48C08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68" y="523890"/>
            <a:ext cx="9136463" cy="403200"/>
          </a:xfrm>
        </p:spPr>
        <p:txBody>
          <a:bodyPr/>
          <a:lstStyle/>
          <a:p>
            <a:pPr algn="ctr"/>
            <a:r>
              <a:rPr lang="en-DE" sz="3600" dirty="0"/>
              <a:t>Exercise II. Testing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4CCF1-E111-3001-6275-59A6CA387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7468" y="3023735"/>
            <a:ext cx="3339505" cy="810531"/>
          </a:xfrm>
        </p:spPr>
        <p:txBody>
          <a:bodyPr/>
          <a:lstStyle/>
          <a:p>
            <a:pPr marL="0" indent="0">
              <a:buNone/>
            </a:pPr>
            <a:r>
              <a:rPr lang="en-DE" b="1" dirty="0"/>
              <a:t>1. Build Docker Image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docker build -t e2 .</a:t>
            </a:r>
          </a:p>
          <a:p>
            <a:pPr marL="0" indent="0">
              <a:buNone/>
            </a:pPr>
            <a:br>
              <a:rPr lang="en-DE" b="1" dirty="0"/>
            </a:br>
            <a:br>
              <a:rPr lang="en-DE" b="1" dirty="0"/>
            </a:b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E07598-1EB7-13AA-039F-6F3B84D0E85B}"/>
              </a:ext>
            </a:extLst>
          </p:cNvPr>
          <p:cNvSpPr txBox="1">
            <a:spLocks/>
          </p:cNvSpPr>
          <p:nvPr/>
        </p:nvSpPr>
        <p:spPr>
          <a:xfrm>
            <a:off x="6953979" y="3023734"/>
            <a:ext cx="4816818" cy="4052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62000" indent="-162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b="1" dirty="0"/>
              <a:t>2. Run the script in Docker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docker run --rm -v "$PWD/output:/project/output" e2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3924162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A4B23-CE87-25A5-8C26-3B015E02F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E14D0F-5A82-2C08-64C0-C205CA5A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400" y="1144800"/>
            <a:ext cx="5076000" cy="4568400"/>
          </a:xfrm>
        </p:spPr>
        <p:txBody>
          <a:bodyPr anchor="ctr">
            <a:normAutofit/>
          </a:bodyPr>
          <a:lstStyle/>
          <a:p>
            <a:r>
              <a:rPr lang="en-DE"/>
              <a:t>Exercise III</a:t>
            </a:r>
          </a:p>
        </p:txBody>
      </p:sp>
    </p:spTree>
    <p:extLst>
      <p:ext uri="{BB962C8B-B14F-4D97-AF65-F5344CB8AC3E}">
        <p14:creationId xmlns:p14="http://schemas.microsoft.com/office/powerpoint/2010/main" val="3983392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EC649-33C7-A3DA-22B5-1DBA940E6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2B5DF2-2158-3AAB-5094-7F1A033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68" y="523890"/>
            <a:ext cx="9136463" cy="403200"/>
          </a:xfrm>
        </p:spPr>
        <p:txBody>
          <a:bodyPr/>
          <a:lstStyle/>
          <a:p>
            <a:pPr algn="ctr"/>
            <a:r>
              <a:rPr lang="en-DE" sz="3600" dirty="0"/>
              <a:t>Exercise III.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228BE-A431-6A53-D8EA-D0BE6BE1F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00" y="2060203"/>
            <a:ext cx="5524500" cy="4429497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DE" b="1" dirty="0"/>
              <a:t>Copy Into Docker container</a:t>
            </a:r>
          </a:p>
          <a:p>
            <a:pPr marL="706950" lvl="1" indent="-285750">
              <a:buFont typeface="Arial" panose="020B0604020202020204" pitchFamily="34" charset="0"/>
              <a:buChar char="•"/>
            </a:pPr>
            <a:r>
              <a:rPr lang="en-DE" dirty="0"/>
              <a:t>Small datasets, reference sequences etc. </a:t>
            </a:r>
          </a:p>
          <a:p>
            <a:pPr marL="706950" lvl="1" indent="-285750">
              <a:buFont typeface="Arial" panose="020B0604020202020204" pitchFamily="34" charset="0"/>
              <a:buChar char="•"/>
            </a:pPr>
            <a:r>
              <a:rPr lang="en-DE" dirty="0"/>
              <a:t>Can either be done when building the container</a:t>
            </a:r>
          </a:p>
          <a:p>
            <a:pPr marL="421200" lvl="1" indent="0"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COPY . /Data</a:t>
            </a:r>
          </a:p>
          <a:p>
            <a:pPr marL="421200" lvl="1" indent="0">
              <a:buNone/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marL="706950" lvl="1" indent="-285750">
              <a:buFont typeface="Arial" panose="020B0604020202020204" pitchFamily="34" charset="0"/>
              <a:buChar char="•"/>
            </a:pPr>
            <a:r>
              <a:rPr lang="en-DE" dirty="0"/>
              <a:t>Or directly into the running container</a:t>
            </a:r>
          </a:p>
          <a:p>
            <a:pPr marL="421200" lvl="1" indent="0">
              <a:buNone/>
            </a:pPr>
            <a:r>
              <a:rPr lang="en-GB" sz="1800" dirty="0">
                <a:solidFill>
                  <a:schemeClr val="bg2">
                    <a:lumMod val="50000"/>
                  </a:schemeClr>
                </a:solidFill>
              </a:rPr>
              <a:t>d</a:t>
            </a:r>
            <a:r>
              <a:rPr lang="en-DE" sz="1800" dirty="0">
                <a:solidFill>
                  <a:schemeClr val="bg2">
                    <a:lumMod val="50000"/>
                  </a:schemeClr>
                </a:solidFill>
              </a:rPr>
              <a:t>ocker cp </a:t>
            </a:r>
            <a:r>
              <a:rPr lang="en-GB" sz="1800" b="1" dirty="0">
                <a:solidFill>
                  <a:schemeClr val="bg2">
                    <a:lumMod val="50000"/>
                  </a:schemeClr>
                </a:solidFill>
              </a:rPr>
              <a:t> /path/on/host:/path/in/container </a:t>
            </a:r>
            <a:endParaRPr lang="en-DE" sz="1800" dirty="0">
              <a:solidFill>
                <a:schemeClr val="bg2">
                  <a:lumMod val="50000"/>
                </a:schemeClr>
              </a:solidFill>
            </a:endParaRPr>
          </a:p>
          <a:p>
            <a:pPr marL="421200" lvl="1" indent="0">
              <a:buNone/>
            </a:pPr>
            <a:endParaRPr lang="en-DE" dirty="0">
              <a:solidFill>
                <a:schemeClr val="bg2">
                  <a:lumMod val="50000"/>
                </a:schemeClr>
              </a:solidFill>
            </a:endParaRPr>
          </a:p>
          <a:p>
            <a:pPr marL="764100" lvl="1" indent="-342900">
              <a:buAutoNum type="arabicPeriod"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3DBC01-268D-9DD3-9582-217C805A5641}"/>
              </a:ext>
            </a:extLst>
          </p:cNvPr>
          <p:cNvSpPr txBox="1">
            <a:spLocks/>
          </p:cNvSpPr>
          <p:nvPr/>
        </p:nvSpPr>
        <p:spPr>
          <a:xfrm>
            <a:off x="5651773" y="2060203"/>
            <a:ext cx="5524500" cy="37763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62000" indent="-162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b="1" dirty="0"/>
              <a:t>2. Mount into Docker container</a:t>
            </a:r>
          </a:p>
          <a:p>
            <a:r>
              <a:rPr lang="en-DE" dirty="0"/>
              <a:t>General Approach</a:t>
            </a:r>
          </a:p>
          <a:p>
            <a:r>
              <a:rPr lang="en-DE" dirty="0"/>
              <a:t>Flexible, without the need to move large files or rebuild containers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DE" b="1" dirty="0"/>
          </a:p>
          <a:p>
            <a:pPr marL="0" indent="0"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docker run </a:t>
            </a:r>
            <a:r>
              <a:rPr lang="en-GB" b="1" dirty="0">
                <a:solidFill>
                  <a:schemeClr val="bg2">
                    <a:lumMod val="50000"/>
                  </a:schemeClr>
                </a:solidFill>
              </a:rPr>
              <a:t>-v /path/on/host:/path/in/container IMAGE_NAME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DE" b="1" dirty="0"/>
          </a:p>
          <a:p>
            <a:pPr marL="0" indent="0">
              <a:buFont typeface="Arial" panose="020B0604020202020204" pitchFamily="34" charset="0"/>
              <a:buNone/>
            </a:pPr>
            <a:endParaRPr lang="en-DE" b="1" dirty="0"/>
          </a:p>
          <a:p>
            <a:pPr marL="0" indent="0">
              <a:buFont typeface="Arial" panose="020B0604020202020204" pitchFamily="34" charset="0"/>
              <a:buNone/>
            </a:pPr>
            <a:endParaRPr lang="en-DE" b="1" dirty="0"/>
          </a:p>
          <a:p>
            <a:pPr marL="0" indent="0">
              <a:buFont typeface="Arial" panose="020B0604020202020204" pitchFamily="34" charset="0"/>
              <a:buNone/>
            </a:pP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4264958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C6304-12AE-6216-3EBB-3D7FD50B5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D0B698-2C33-0533-8271-AD076B8F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68" y="523890"/>
            <a:ext cx="9136463" cy="403200"/>
          </a:xfrm>
        </p:spPr>
        <p:txBody>
          <a:bodyPr/>
          <a:lstStyle/>
          <a:p>
            <a:pPr algn="ctr"/>
            <a:r>
              <a:rPr lang="en-DE" sz="3600" dirty="0"/>
              <a:t>Exercise III. Pipelines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D7F38D-FA87-ACAE-700B-830BAF77D83E}"/>
              </a:ext>
            </a:extLst>
          </p:cNvPr>
          <p:cNvSpPr/>
          <p:nvPr/>
        </p:nvSpPr>
        <p:spPr>
          <a:xfrm>
            <a:off x="1045168" y="4216400"/>
            <a:ext cx="2955332" cy="1549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DE" sz="1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F70221-214E-A6B7-D3FD-26F86124B29D}"/>
              </a:ext>
            </a:extLst>
          </p:cNvPr>
          <p:cNvSpPr/>
          <p:nvPr/>
        </p:nvSpPr>
        <p:spPr>
          <a:xfrm>
            <a:off x="5016499" y="4216400"/>
            <a:ext cx="2955332" cy="1549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DE" sz="12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B2DF32-E021-61B1-2709-61E7B8E31F5F}"/>
              </a:ext>
            </a:extLst>
          </p:cNvPr>
          <p:cNvSpPr/>
          <p:nvPr/>
        </p:nvSpPr>
        <p:spPr>
          <a:xfrm>
            <a:off x="8970666" y="4216400"/>
            <a:ext cx="2320331" cy="154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DE" sz="12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B9DAFA-31D8-4C3E-5821-697166985C0A}"/>
              </a:ext>
            </a:extLst>
          </p:cNvPr>
          <p:cNvSpPr/>
          <p:nvPr/>
        </p:nvSpPr>
        <p:spPr>
          <a:xfrm>
            <a:off x="3691234" y="1997100"/>
            <a:ext cx="2112666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DE" sz="12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EAFFAF-4B78-364C-8887-3AEA3B048BCF}"/>
              </a:ext>
            </a:extLst>
          </p:cNvPr>
          <p:cNvSpPr txBox="1"/>
          <p:nvPr/>
        </p:nvSpPr>
        <p:spPr>
          <a:xfrm>
            <a:off x="5859165" y="4837211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2000" dirty="0"/>
              <a:t>Container 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188165-75C3-3E6B-27B1-8B8B1E43AFC7}"/>
              </a:ext>
            </a:extLst>
          </p:cNvPr>
          <p:cNvSpPr txBox="1"/>
          <p:nvPr/>
        </p:nvSpPr>
        <p:spPr>
          <a:xfrm>
            <a:off x="1887834" y="4837211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2000" dirty="0"/>
              <a:t>Container 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2B1A52-3902-3BC6-133A-C81303516BA2}"/>
              </a:ext>
            </a:extLst>
          </p:cNvPr>
          <p:cNvSpPr txBox="1"/>
          <p:nvPr/>
        </p:nvSpPr>
        <p:spPr>
          <a:xfrm>
            <a:off x="4112567" y="2300411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2000" dirty="0">
                <a:solidFill>
                  <a:schemeClr val="bg1"/>
                </a:solidFill>
              </a:rPr>
              <a:t>Data folder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0AAB92-03AC-474F-B937-08293F5A180B}"/>
              </a:ext>
            </a:extLst>
          </p:cNvPr>
          <p:cNvSpPr txBox="1"/>
          <p:nvPr/>
        </p:nvSpPr>
        <p:spPr>
          <a:xfrm>
            <a:off x="9669166" y="4837211"/>
            <a:ext cx="127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2000" dirty="0">
                <a:solidFill>
                  <a:schemeClr val="bg1"/>
                </a:solidFill>
              </a:rPr>
              <a:t>Output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F0B19F-6019-387B-ED7E-D6C7FFCC86EF}"/>
              </a:ext>
            </a:extLst>
          </p:cNvPr>
          <p:cNvCxnSpPr>
            <a:cxnSpLocks/>
          </p:cNvCxnSpPr>
          <p:nvPr/>
        </p:nvCxnSpPr>
        <p:spPr>
          <a:xfrm flipH="1">
            <a:off x="2826867" y="3095657"/>
            <a:ext cx="980900" cy="898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BB19D06-9889-B261-680D-01B5EE2E95CE}"/>
              </a:ext>
            </a:extLst>
          </p:cNvPr>
          <p:cNvSpPr txBox="1"/>
          <p:nvPr/>
        </p:nvSpPr>
        <p:spPr>
          <a:xfrm>
            <a:off x="3896797" y="3532311"/>
            <a:ext cx="211266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400" dirty="0"/>
              <a:t>Mounted to both containers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D40DA83-1AF3-0ACE-2EEA-87FD1DF79795}"/>
              </a:ext>
            </a:extLst>
          </p:cNvPr>
          <p:cNvCxnSpPr>
            <a:cxnSpLocks/>
          </p:cNvCxnSpPr>
          <p:nvPr/>
        </p:nvCxnSpPr>
        <p:spPr>
          <a:xfrm>
            <a:off x="8173216" y="4965698"/>
            <a:ext cx="523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006470-1DE7-EBD3-5B3D-6B7BEE7EC225}"/>
              </a:ext>
            </a:extLst>
          </p:cNvPr>
          <p:cNvCxnSpPr>
            <a:cxnSpLocks/>
          </p:cNvCxnSpPr>
          <p:nvPr/>
        </p:nvCxnSpPr>
        <p:spPr>
          <a:xfrm flipV="1">
            <a:off x="3155601" y="3095657"/>
            <a:ext cx="980900" cy="898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A1F6D9-B716-DB6B-AA61-475BFB0F4145}"/>
              </a:ext>
            </a:extLst>
          </p:cNvPr>
          <p:cNvCxnSpPr>
            <a:cxnSpLocks/>
          </p:cNvCxnSpPr>
          <p:nvPr/>
        </p:nvCxnSpPr>
        <p:spPr>
          <a:xfrm>
            <a:off x="5769759" y="3095657"/>
            <a:ext cx="906482" cy="954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D56F568-AE66-E070-640F-4E831D4BA110}"/>
              </a:ext>
            </a:extLst>
          </p:cNvPr>
          <p:cNvSpPr txBox="1"/>
          <p:nvPr/>
        </p:nvSpPr>
        <p:spPr>
          <a:xfrm>
            <a:off x="1421284" y="5964778"/>
            <a:ext cx="238648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sz="1600" dirty="0"/>
              <a:t>S</a:t>
            </a:r>
            <a:r>
              <a:rPr lang="en-DE" sz="1600" dirty="0"/>
              <a:t>ummarises data -&gt; grouping by value and calculating means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507019-9815-0E99-FE6A-9F9FE2C62673}"/>
              </a:ext>
            </a:extLst>
          </p:cNvPr>
          <p:cNvSpPr txBox="1"/>
          <p:nvPr/>
        </p:nvSpPr>
        <p:spPr>
          <a:xfrm>
            <a:off x="5721348" y="6039721"/>
            <a:ext cx="187057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/>
              <a:t>Analyses summary -&gt; Overall means </a:t>
            </a:r>
            <a:endParaRPr lang="en-DE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A4E2C1-33EF-8B40-CC52-D6A611F654A8}"/>
              </a:ext>
            </a:extLst>
          </p:cNvPr>
          <p:cNvSpPr txBox="1"/>
          <p:nvPr/>
        </p:nvSpPr>
        <p:spPr>
          <a:xfrm>
            <a:off x="8970666" y="5918200"/>
            <a:ext cx="2586334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dirty="0"/>
              <a:t>Outputs to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data/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final_out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chemeClr val="accent6">
                    <a:lumMod val="10000"/>
                  </a:schemeClr>
                </a:solidFill>
              </a:rPr>
              <a:t>on host</a:t>
            </a:r>
          </a:p>
          <a:p>
            <a:pPr algn="l">
              <a:spcAft>
                <a:spcPts val="1200"/>
              </a:spcAft>
            </a:pPr>
            <a:endParaRPr lang="en-DE" sz="1600" dirty="0" err="1"/>
          </a:p>
        </p:txBody>
      </p:sp>
    </p:spTree>
    <p:extLst>
      <p:ext uri="{BB962C8B-B14F-4D97-AF65-F5344CB8AC3E}">
        <p14:creationId xmlns:p14="http://schemas.microsoft.com/office/powerpoint/2010/main" val="1177177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42A9A-176C-A23D-6060-C378C844E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E0AB9-1A09-A1AD-8A74-6458C47BC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534" y="2550103"/>
            <a:ext cx="5608236" cy="243858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DE" b="1" dirty="0"/>
              <a:t>Required: </a:t>
            </a:r>
            <a:r>
              <a:rPr lang="en-DE" dirty="0"/>
              <a:t>Computer with administrative rights</a:t>
            </a:r>
          </a:p>
          <a:p>
            <a:pPr marL="342900" indent="-342900">
              <a:buFont typeface="+mj-lt"/>
              <a:buAutoNum type="arabicPeriod"/>
            </a:pPr>
            <a:endParaRPr lang="en-DE" dirty="0"/>
          </a:p>
          <a:p>
            <a:pPr marL="342900" indent="-342900">
              <a:buFont typeface="+mj-lt"/>
              <a:buAutoNum type="arabicPeriod"/>
            </a:pPr>
            <a:r>
              <a:rPr lang="en-DE" b="1" dirty="0"/>
              <a:t>Desirable: </a:t>
            </a:r>
            <a:r>
              <a:rPr lang="en-DE" dirty="0"/>
              <a:t>Installed R</a:t>
            </a:r>
          </a:p>
          <a:p>
            <a:pPr marL="342900" indent="-342900">
              <a:buFont typeface="+mj-lt"/>
              <a:buAutoNum type="arabicPeriod"/>
            </a:pPr>
            <a:endParaRPr lang="en-DE" dirty="0"/>
          </a:p>
          <a:p>
            <a:pPr marL="342900" indent="-342900">
              <a:buFont typeface="+mj-lt"/>
              <a:buAutoNum type="arabicPeriod"/>
            </a:pPr>
            <a:r>
              <a:rPr lang="en-DE" b="1" dirty="0"/>
              <a:t>Useful: </a:t>
            </a:r>
            <a:r>
              <a:rPr lang="en-DE" dirty="0"/>
              <a:t>Unix based OS (Mac,Linux) and an R project you would like to package into a Docker container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837116-193E-D88D-D219-091E52592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66" y="411348"/>
            <a:ext cx="9136463" cy="403200"/>
          </a:xfrm>
        </p:spPr>
        <p:txBody>
          <a:bodyPr/>
          <a:lstStyle/>
          <a:p>
            <a:pPr algn="ctr"/>
            <a:r>
              <a:rPr lang="en-DE" sz="3600" dirty="0"/>
              <a:t>Session Tools</a:t>
            </a:r>
          </a:p>
        </p:txBody>
      </p:sp>
    </p:spTree>
    <p:extLst>
      <p:ext uri="{BB962C8B-B14F-4D97-AF65-F5344CB8AC3E}">
        <p14:creationId xmlns:p14="http://schemas.microsoft.com/office/powerpoint/2010/main" val="2348298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61C78-AE62-02A5-C0E9-F8FB8FD07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C25C7F-B7E8-E51B-A2E3-B09AE6F4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68" y="523890"/>
            <a:ext cx="9136463" cy="403200"/>
          </a:xfrm>
        </p:spPr>
        <p:txBody>
          <a:bodyPr/>
          <a:lstStyle/>
          <a:p>
            <a:pPr algn="ctr"/>
            <a:r>
              <a:rPr lang="en-DE" sz="3600" dirty="0"/>
              <a:t>Exercise III.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4092C-B7F5-CCB3-7CCB-F0D83E78E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099" y="1540823"/>
            <a:ext cx="5524500" cy="4429497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b="1" dirty="0"/>
              <a:t>Container I</a:t>
            </a:r>
          </a:p>
          <a:p>
            <a:pPr marL="342900" indent="-342900">
              <a:buAutoNum type="arabicPeriod"/>
            </a:pPr>
            <a:endParaRPr lang="en-US" b="1" dirty="0"/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FROM rocker/r-ver:4.3.1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WORKDIR /project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COPY </a:t>
            </a:r>
            <a:r>
              <a:rPr lang="en-US" dirty="0" err="1">
                <a:solidFill>
                  <a:srgbClr val="7030A0"/>
                </a:solidFill>
              </a:rPr>
              <a:t>process.R</a:t>
            </a:r>
            <a:r>
              <a:rPr lang="en-US" dirty="0">
                <a:solidFill>
                  <a:srgbClr val="7030A0"/>
                </a:solidFill>
              </a:rPr>
              <a:t> /project/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RUN R -q -e "</a:t>
            </a:r>
            <a:r>
              <a:rPr lang="en-US" dirty="0" err="1">
                <a:solidFill>
                  <a:srgbClr val="7030A0"/>
                </a:solidFill>
              </a:rPr>
              <a:t>install.packages</a:t>
            </a:r>
            <a:r>
              <a:rPr lang="en-US" dirty="0">
                <a:solidFill>
                  <a:srgbClr val="7030A0"/>
                </a:solidFill>
              </a:rPr>
              <a:t>(c('</a:t>
            </a:r>
            <a:r>
              <a:rPr lang="en-US" dirty="0" err="1">
                <a:solidFill>
                  <a:srgbClr val="7030A0"/>
                </a:solidFill>
              </a:rPr>
              <a:t>dplyr</a:t>
            </a:r>
            <a:r>
              <a:rPr lang="en-US" dirty="0">
                <a:solidFill>
                  <a:srgbClr val="7030A0"/>
                </a:solidFill>
              </a:rPr>
              <a:t>','</a:t>
            </a:r>
            <a:r>
              <a:rPr lang="en-US" dirty="0" err="1">
                <a:solidFill>
                  <a:srgbClr val="7030A0"/>
                </a:solidFill>
              </a:rPr>
              <a:t>readr</a:t>
            </a:r>
            <a:r>
              <a:rPr lang="en-US" dirty="0">
                <a:solidFill>
                  <a:srgbClr val="7030A0"/>
                </a:solidFill>
              </a:rPr>
              <a:t>'), repos='https://</a:t>
            </a:r>
            <a:r>
              <a:rPr lang="en-US" dirty="0" err="1">
                <a:solidFill>
                  <a:srgbClr val="7030A0"/>
                </a:solidFill>
              </a:rPr>
              <a:t>cloud.r-project.org</a:t>
            </a:r>
            <a:r>
              <a:rPr lang="en-US" dirty="0">
                <a:solidFill>
                  <a:srgbClr val="7030A0"/>
                </a:solidFill>
              </a:rPr>
              <a:t>')"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CMD ["</a:t>
            </a:r>
            <a:r>
              <a:rPr lang="en-US" dirty="0" err="1">
                <a:solidFill>
                  <a:srgbClr val="7030A0"/>
                </a:solidFill>
              </a:rPr>
              <a:t>Rscript</a:t>
            </a:r>
            <a:r>
              <a:rPr lang="en-US" dirty="0">
                <a:solidFill>
                  <a:srgbClr val="7030A0"/>
                </a:solidFill>
              </a:rPr>
              <a:t>", "</a:t>
            </a:r>
            <a:r>
              <a:rPr lang="en-US" dirty="0" err="1">
                <a:solidFill>
                  <a:srgbClr val="7030A0"/>
                </a:solidFill>
              </a:rPr>
              <a:t>process.R</a:t>
            </a:r>
            <a:r>
              <a:rPr lang="en-US" dirty="0">
                <a:solidFill>
                  <a:srgbClr val="7030A0"/>
                </a:solidFill>
              </a:rPr>
              <a:t>"]</a:t>
            </a:r>
          </a:p>
          <a:p>
            <a:pPr marL="342900" indent="-342900">
              <a:buAutoNum type="arabicPeriod"/>
            </a:pPr>
            <a:endParaRPr lang="en-DE" sz="1800" dirty="0">
              <a:solidFill>
                <a:schemeClr val="bg2">
                  <a:lumMod val="50000"/>
                </a:schemeClr>
              </a:solidFill>
            </a:endParaRPr>
          </a:p>
          <a:p>
            <a:pPr marL="421200" lvl="1" indent="0">
              <a:buNone/>
            </a:pPr>
            <a:endParaRPr lang="en-DE" dirty="0">
              <a:solidFill>
                <a:schemeClr val="bg2">
                  <a:lumMod val="50000"/>
                </a:schemeClr>
              </a:solidFill>
            </a:endParaRPr>
          </a:p>
          <a:p>
            <a:pPr marL="764100" lvl="1" indent="-342900">
              <a:buAutoNum type="arabicPeriod"/>
            </a:pPr>
            <a:endParaRPr 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0B9AC3-A9EB-08A3-57AA-232451466FE3}"/>
              </a:ext>
            </a:extLst>
          </p:cNvPr>
          <p:cNvSpPr txBox="1">
            <a:spLocks/>
          </p:cNvSpPr>
          <p:nvPr/>
        </p:nvSpPr>
        <p:spPr>
          <a:xfrm>
            <a:off x="4626296" y="1540823"/>
            <a:ext cx="3212827" cy="37763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62000" indent="-162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AutoNum type="arabicPeriod" startAt="2"/>
            </a:pPr>
            <a:r>
              <a:rPr lang="en-DE" b="1" dirty="0"/>
              <a:t>Container II</a:t>
            </a:r>
          </a:p>
          <a:p>
            <a:pPr marL="0" indent="0">
              <a:buNone/>
            </a:pPr>
            <a:endParaRPr lang="en-GB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C000"/>
                </a:solidFill>
              </a:rPr>
              <a:t>FROM python:3.11-slim</a:t>
            </a:r>
          </a:p>
          <a:p>
            <a:pPr marL="0" indent="0">
              <a:buNone/>
            </a:pPr>
            <a:r>
              <a:rPr lang="en-GB" dirty="0">
                <a:solidFill>
                  <a:srgbClr val="FFC000"/>
                </a:solidFill>
              </a:rPr>
              <a:t>WORKDIR /project</a:t>
            </a:r>
          </a:p>
          <a:p>
            <a:pPr marL="0" indent="0">
              <a:buNone/>
            </a:pPr>
            <a:r>
              <a:rPr lang="en-GB" dirty="0">
                <a:solidFill>
                  <a:srgbClr val="FFC000"/>
                </a:solidFill>
              </a:rPr>
              <a:t>COPY </a:t>
            </a:r>
            <a:r>
              <a:rPr lang="en-GB" dirty="0" err="1">
                <a:solidFill>
                  <a:srgbClr val="FFC000"/>
                </a:solidFill>
              </a:rPr>
              <a:t>process.py</a:t>
            </a:r>
            <a:r>
              <a:rPr lang="en-GB" dirty="0">
                <a:solidFill>
                  <a:srgbClr val="FFC000"/>
                </a:solidFill>
              </a:rPr>
              <a:t> /project/</a:t>
            </a:r>
          </a:p>
          <a:p>
            <a:pPr marL="0" indent="0">
              <a:buNone/>
            </a:pPr>
            <a:r>
              <a:rPr lang="en-GB" dirty="0">
                <a:solidFill>
                  <a:srgbClr val="FFC000"/>
                </a:solidFill>
              </a:rPr>
              <a:t>RUN pip install pandas</a:t>
            </a:r>
          </a:p>
          <a:p>
            <a:pPr marL="0" indent="0">
              <a:buNone/>
            </a:pPr>
            <a:r>
              <a:rPr lang="en-GB" dirty="0">
                <a:solidFill>
                  <a:srgbClr val="FFC000"/>
                </a:solidFill>
              </a:rPr>
              <a:t>CMD ["python", "</a:t>
            </a:r>
            <a:r>
              <a:rPr lang="en-GB" dirty="0" err="1">
                <a:solidFill>
                  <a:srgbClr val="FFC000"/>
                </a:solidFill>
              </a:rPr>
              <a:t>process.py</a:t>
            </a:r>
            <a:r>
              <a:rPr lang="en-GB" dirty="0">
                <a:solidFill>
                  <a:srgbClr val="FFC000"/>
                </a:solidFill>
              </a:rPr>
              <a:t>"]</a:t>
            </a:r>
            <a:endParaRPr lang="en-DE" dirty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AutoNum type="arabicPeriod" startAt="2"/>
            </a:pPr>
            <a:endParaRPr lang="en-DE" b="1" dirty="0"/>
          </a:p>
          <a:p>
            <a:pPr marL="0" indent="0">
              <a:buFont typeface="Arial" panose="020B0604020202020204" pitchFamily="34" charset="0"/>
              <a:buNone/>
            </a:pPr>
            <a:endParaRPr lang="en-DE" b="1" dirty="0"/>
          </a:p>
          <a:p>
            <a:pPr marL="0" indent="0">
              <a:buFont typeface="Arial" panose="020B0604020202020204" pitchFamily="34" charset="0"/>
              <a:buNone/>
            </a:pPr>
            <a:endParaRPr lang="en-DE" b="1" dirty="0"/>
          </a:p>
          <a:p>
            <a:pPr marL="0" indent="0">
              <a:buFont typeface="Arial" panose="020B0604020202020204" pitchFamily="34" charset="0"/>
              <a:buNone/>
            </a:pPr>
            <a:endParaRPr lang="en-DE" b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828AE44-7CDE-1675-4378-7562F6C4EEBA}"/>
              </a:ext>
            </a:extLst>
          </p:cNvPr>
          <p:cNvSpPr txBox="1">
            <a:spLocks/>
          </p:cNvSpPr>
          <p:nvPr/>
        </p:nvSpPr>
        <p:spPr>
          <a:xfrm>
            <a:off x="7565703" y="1540823"/>
            <a:ext cx="4308796" cy="37763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62000" indent="-162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3200" indent="-19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harité Text Office" pitchFamily="2" charset="0"/>
              <a:buChar char="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AutoNum type="arabicPeriod" startAt="2"/>
            </a:pPr>
            <a:r>
              <a:rPr lang="en-DE" b="1" dirty="0"/>
              <a:t>Bash Wrapper</a:t>
            </a:r>
          </a:p>
          <a:p>
            <a:pPr marL="0" indent="0">
              <a:buNone/>
            </a:pPr>
            <a:r>
              <a:rPr lang="en-GB" dirty="0"/>
              <a:t>#!/bin/bash</a:t>
            </a:r>
          </a:p>
          <a:p>
            <a:pPr marL="0" indent="0">
              <a:buNone/>
            </a:pPr>
            <a:r>
              <a:rPr lang="en-GB" dirty="0"/>
              <a:t>set -e</a:t>
            </a:r>
          </a:p>
          <a:p>
            <a:pPr marL="0" indent="0">
              <a:buNone/>
            </a:pPr>
            <a:r>
              <a:rPr lang="en-GB" dirty="0">
                <a:solidFill>
                  <a:srgbClr val="7030A0"/>
                </a:solidFill>
              </a:rPr>
              <a:t>docker build -t </a:t>
            </a:r>
            <a:r>
              <a:rPr lang="en-GB" dirty="0" err="1">
                <a:solidFill>
                  <a:srgbClr val="7030A0"/>
                </a:solidFill>
              </a:rPr>
              <a:t>r_stage</a:t>
            </a:r>
            <a:r>
              <a:rPr lang="en-GB" dirty="0">
                <a:solidFill>
                  <a:srgbClr val="7030A0"/>
                </a:solidFill>
              </a:rPr>
              <a:t> ./</a:t>
            </a:r>
            <a:r>
              <a:rPr lang="en-GB" dirty="0" err="1">
                <a:solidFill>
                  <a:srgbClr val="7030A0"/>
                </a:solidFill>
              </a:rPr>
              <a:t>r_stage</a:t>
            </a: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C000"/>
                </a:solidFill>
              </a:rPr>
              <a:t>docker build -t </a:t>
            </a:r>
            <a:r>
              <a:rPr lang="en-GB" dirty="0" err="1">
                <a:solidFill>
                  <a:srgbClr val="FFC000"/>
                </a:solidFill>
              </a:rPr>
              <a:t>py_stage</a:t>
            </a:r>
            <a:r>
              <a:rPr lang="en-GB" dirty="0">
                <a:solidFill>
                  <a:srgbClr val="FFC000"/>
                </a:solidFill>
              </a:rPr>
              <a:t> ./</a:t>
            </a:r>
            <a:r>
              <a:rPr lang="en-GB" dirty="0" err="1">
                <a:solidFill>
                  <a:srgbClr val="FFC000"/>
                </a:solidFill>
              </a:rPr>
              <a:t>py_stage</a:t>
            </a:r>
            <a:endParaRPr lang="en-GB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accent6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GB" dirty="0" err="1">
                <a:solidFill>
                  <a:schemeClr val="accent6">
                    <a:lumMod val="10000"/>
                  </a:schemeClr>
                </a:solidFill>
              </a:rPr>
              <a:t>mkdir</a:t>
            </a:r>
            <a:r>
              <a:rPr lang="en-GB" dirty="0">
                <a:solidFill>
                  <a:schemeClr val="accent6">
                    <a:lumMod val="10000"/>
                  </a:schemeClr>
                </a:solidFill>
              </a:rPr>
              <a:t> -p data/stage1_out data/</a:t>
            </a:r>
            <a:r>
              <a:rPr lang="en-GB" dirty="0" err="1">
                <a:solidFill>
                  <a:schemeClr val="accent6">
                    <a:lumMod val="10000"/>
                  </a:schemeClr>
                </a:solidFill>
              </a:rPr>
              <a:t>final_out</a:t>
            </a:r>
            <a:endParaRPr lang="en-GB" dirty="0">
              <a:solidFill>
                <a:schemeClr val="accent6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7030A0"/>
                </a:solidFill>
              </a:rPr>
              <a:t>docker run --rm -v "$PWD/data:/data" </a:t>
            </a:r>
            <a:r>
              <a:rPr lang="en-GB" dirty="0" err="1">
                <a:solidFill>
                  <a:srgbClr val="7030A0"/>
                </a:solidFill>
              </a:rPr>
              <a:t>r_stage</a:t>
            </a:r>
            <a:endParaRPr lang="en-GB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C000"/>
                </a:solidFill>
              </a:rPr>
              <a:t>docker run --rm -v "$PWD/data:/data" </a:t>
            </a:r>
            <a:r>
              <a:rPr lang="en-GB" dirty="0" err="1">
                <a:solidFill>
                  <a:srgbClr val="FFC000"/>
                </a:solidFill>
              </a:rPr>
              <a:t>py_stage</a:t>
            </a:r>
            <a:endParaRPr lang="en-GB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DE" b="1" dirty="0"/>
          </a:p>
          <a:p>
            <a:pPr marL="342900" indent="-342900">
              <a:buFont typeface="Arial" panose="020B0604020202020204" pitchFamily="34" charset="0"/>
              <a:buAutoNum type="arabicPeriod" startAt="2"/>
            </a:pPr>
            <a:endParaRPr lang="en-DE" b="1" dirty="0"/>
          </a:p>
          <a:p>
            <a:pPr marL="0" indent="0">
              <a:buFont typeface="Arial" panose="020B0604020202020204" pitchFamily="34" charset="0"/>
              <a:buNone/>
            </a:pPr>
            <a:endParaRPr lang="en-DE" b="1" dirty="0"/>
          </a:p>
          <a:p>
            <a:pPr marL="0" indent="0">
              <a:buFont typeface="Arial" panose="020B0604020202020204" pitchFamily="34" charset="0"/>
              <a:buNone/>
            </a:pPr>
            <a:endParaRPr lang="en-DE" b="1" dirty="0"/>
          </a:p>
          <a:p>
            <a:pPr marL="0" indent="0">
              <a:buFont typeface="Arial" panose="020B0604020202020204" pitchFamily="34" charset="0"/>
              <a:buNone/>
            </a:pPr>
            <a:endParaRPr lang="en-DE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C0F44-9AB0-FCB3-4285-96F343F6BCDC}"/>
              </a:ext>
            </a:extLst>
          </p:cNvPr>
          <p:cNvSpPr txBox="1"/>
          <p:nvPr/>
        </p:nvSpPr>
        <p:spPr>
          <a:xfrm>
            <a:off x="4883013" y="5855687"/>
            <a:ext cx="156559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sz="1600" dirty="0">
                <a:solidFill>
                  <a:schemeClr val="accent1"/>
                </a:solidFill>
              </a:rPr>
              <a:t>cd e3</a:t>
            </a:r>
            <a:br>
              <a:rPr lang="en-GB" sz="1600" dirty="0">
                <a:solidFill>
                  <a:schemeClr val="accent1"/>
                </a:solidFill>
              </a:rPr>
            </a:br>
            <a:r>
              <a:rPr lang="en-GB" sz="1600" dirty="0">
                <a:solidFill>
                  <a:schemeClr val="accent1"/>
                </a:solidFill>
              </a:rPr>
              <a:t>./</a:t>
            </a:r>
            <a:r>
              <a:rPr lang="en-GB" sz="1600" dirty="0" err="1">
                <a:solidFill>
                  <a:schemeClr val="accent1"/>
                </a:solidFill>
              </a:rPr>
              <a:t>run_pipeline.sh</a:t>
            </a:r>
            <a:endParaRPr lang="en-DE" sz="1600" dirty="0" err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601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F7C81-2AA3-4A3D-2E39-6CE2A9119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54D32B-46FA-3596-8315-3E5C30BB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400" y="1144800"/>
            <a:ext cx="5076000" cy="4568400"/>
          </a:xfrm>
        </p:spPr>
        <p:txBody>
          <a:bodyPr anchor="ctr">
            <a:normAutofit/>
          </a:bodyPr>
          <a:lstStyle/>
          <a:p>
            <a:r>
              <a:rPr lang="en-DE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303034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99581-65EB-20C7-CD80-16878DFFE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1DDCF5-4563-C15B-B773-AC736E5E8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68" y="523890"/>
            <a:ext cx="9136463" cy="403200"/>
          </a:xfrm>
        </p:spPr>
        <p:txBody>
          <a:bodyPr/>
          <a:lstStyle/>
          <a:p>
            <a:pPr algn="ctr"/>
            <a:r>
              <a:rPr lang="en-DE" sz="3600" dirty="0"/>
              <a:t>Next Steps 1: Docker 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CD3AB7-2A9F-3C2A-E69C-2A3BC6CE8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61" y="2409079"/>
            <a:ext cx="4087075" cy="20398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60A9D8-3C06-BEC5-D8E2-0CFCEFBF76B1}"/>
              </a:ext>
            </a:extLst>
          </p:cNvPr>
          <p:cNvSpPr txBox="1"/>
          <p:nvPr/>
        </p:nvSpPr>
        <p:spPr>
          <a:xfrm>
            <a:off x="1527768" y="1936283"/>
            <a:ext cx="5589163" cy="2985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Integral part of the Docker ecosystem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DE" sz="1600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Private and public repositories of Docker containers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DE" sz="1600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Allows for versioning in sync with Git (pushing an update on Git rebuilds the stored container on Docker Hub -&gt; allows for storage and sharing of a fully replicable, self contained project/pipeline on your Git</a:t>
            </a:r>
          </a:p>
          <a:p>
            <a:pPr algn="l">
              <a:spcAft>
                <a:spcPts val="1200"/>
              </a:spcAft>
            </a:pP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504516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C140A-8BF9-8A28-8F8E-E70B6C366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FC33FC-C4EF-F32C-766E-7C84F960F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68" y="523890"/>
            <a:ext cx="9136463" cy="403200"/>
          </a:xfrm>
        </p:spPr>
        <p:txBody>
          <a:bodyPr/>
          <a:lstStyle/>
          <a:p>
            <a:pPr algn="ctr"/>
            <a:r>
              <a:rPr lang="en-DE" sz="3600" dirty="0"/>
              <a:t>Next Steps 2: V</a:t>
            </a:r>
            <a:r>
              <a:rPr lang="en-GB" sz="3600" dirty="0"/>
              <a:t>S</a:t>
            </a:r>
            <a:r>
              <a:rPr lang="en-DE" sz="3600" dirty="0"/>
              <a:t>code Integration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7EFD1D-885C-B896-8210-8055A0DE3119}"/>
              </a:ext>
            </a:extLst>
          </p:cNvPr>
          <p:cNvSpPr txBox="1"/>
          <p:nvPr/>
        </p:nvSpPr>
        <p:spPr>
          <a:xfrm>
            <a:off x="1242121" y="2326067"/>
            <a:ext cx="5589163" cy="2985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DE" sz="1600" dirty="0"/>
              <a:t>V</a:t>
            </a:r>
            <a:r>
              <a:rPr lang="en-GB" sz="1600" dirty="0" err="1"/>
              <a:t>Scode</a:t>
            </a:r>
            <a:r>
              <a:rPr lang="en-GB" sz="1600" dirty="0"/>
              <a:t> extension allows for full range of Docker operations from the IDE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With Dev Containers you </a:t>
            </a:r>
            <a:r>
              <a:rPr lang="en-US" sz="1600" dirty="0"/>
              <a:t>mount your code into a persistent Docker environment while retaining full </a:t>
            </a:r>
            <a:r>
              <a:rPr lang="en-US" sz="1600" dirty="0" err="1"/>
              <a:t>VScode</a:t>
            </a:r>
            <a:r>
              <a:rPr lang="en-US" sz="1600" dirty="0"/>
              <a:t> editing and debugging capacity </a:t>
            </a:r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Requires pre-installed Docker</a:t>
            </a:r>
            <a:endParaRPr lang="en-DE" sz="1600" dirty="0"/>
          </a:p>
          <a:p>
            <a:pPr algn="l">
              <a:spcAft>
                <a:spcPts val="1200"/>
              </a:spcAft>
            </a:pPr>
            <a:endParaRPr lang="en-DE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CBD82-B44F-D6DE-F937-51F7F0C42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011" y="2492069"/>
            <a:ext cx="4113242" cy="26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85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496B7-6863-C48D-83D2-29E73DF0C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17604A-F362-7D03-3892-7D8A038A1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400" y="1144800"/>
            <a:ext cx="5076000" cy="4568400"/>
          </a:xfrm>
        </p:spPr>
        <p:txBody>
          <a:bodyPr anchor="ctr">
            <a:normAutofit/>
          </a:bodyPr>
          <a:lstStyle/>
          <a:p>
            <a:r>
              <a:rPr lang="en-DE" dirty="0"/>
              <a:t>Thank you all!</a:t>
            </a:r>
          </a:p>
        </p:txBody>
      </p:sp>
    </p:spTree>
    <p:extLst>
      <p:ext uri="{BB962C8B-B14F-4D97-AF65-F5344CB8AC3E}">
        <p14:creationId xmlns:p14="http://schemas.microsoft.com/office/powerpoint/2010/main" val="387760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D2E80-0095-8F0B-72D1-C1433E121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FD1C60-A247-14E4-4DC4-6CD111B28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400" y="1144800"/>
            <a:ext cx="5076000" cy="4568400"/>
          </a:xfrm>
        </p:spPr>
        <p:txBody>
          <a:bodyPr anchor="ctr">
            <a:normAutofit/>
          </a:bodyPr>
          <a:lstStyle/>
          <a:p>
            <a:r>
              <a:rPr lang="en-DE"/>
              <a:t>Command Line</a:t>
            </a:r>
          </a:p>
        </p:txBody>
      </p:sp>
    </p:spTree>
    <p:extLst>
      <p:ext uri="{BB962C8B-B14F-4D97-AF65-F5344CB8AC3E}">
        <p14:creationId xmlns:p14="http://schemas.microsoft.com/office/powerpoint/2010/main" val="224977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254FA-EEFA-F471-0B74-5849248DE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82AA1F-7A1B-14AA-0EAA-877B4228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994" y="555611"/>
            <a:ext cx="4844012" cy="403200"/>
          </a:xfrm>
        </p:spPr>
        <p:txBody>
          <a:bodyPr/>
          <a:lstStyle/>
          <a:p>
            <a:pPr algn="ctr"/>
            <a:r>
              <a:rPr lang="en-DE" sz="3600" dirty="0"/>
              <a:t>Command Line 1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CC6B1FB-5D7F-0EDB-01E3-293DC8F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3993" y="1867626"/>
            <a:ext cx="4844013" cy="4233163"/>
          </a:xfrm>
        </p:spPr>
        <p:txBody>
          <a:bodyPr/>
          <a:lstStyle/>
          <a:p>
            <a:r>
              <a:rPr lang="en-GB" dirty="0"/>
              <a:t>Efficient use of Docker requires using command line </a:t>
            </a:r>
            <a:br>
              <a:rPr lang="en-GB" dirty="0"/>
            </a:br>
            <a:endParaRPr lang="en-GB" dirty="0"/>
          </a:p>
          <a:p>
            <a:endParaRPr lang="en-GB" dirty="0"/>
          </a:p>
          <a:p>
            <a:r>
              <a:rPr lang="en-GB" b="1" dirty="0"/>
              <a:t>Terminal</a:t>
            </a:r>
            <a:r>
              <a:rPr lang="en-GB" dirty="0"/>
              <a:t> - a command-based environment where tasks are executed and displayed. It's interactive: you input commands, and the terminal shows outcomes. </a:t>
            </a:r>
          </a:p>
          <a:p>
            <a:endParaRPr lang="en-GB" dirty="0"/>
          </a:p>
          <a:p>
            <a:r>
              <a:rPr lang="en-GB" b="1" dirty="0"/>
              <a:t>Cloud server access and efficient tasks – especially in Unix based OS - rely on the terminal.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0558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8CFC1-32B6-51C5-C451-154DF562F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9FC14B-21F8-A36A-EAF3-E14032FEF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66" y="411348"/>
            <a:ext cx="9136463" cy="403200"/>
          </a:xfrm>
        </p:spPr>
        <p:txBody>
          <a:bodyPr/>
          <a:lstStyle/>
          <a:p>
            <a:pPr algn="ctr"/>
            <a:r>
              <a:rPr lang="en-DE" sz="3600" dirty="0"/>
              <a:t>Command Line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11F1D-16F1-265A-43F3-78AAFC849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20" y="1405577"/>
            <a:ext cx="3605699" cy="2451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F4DF1-A559-ACF7-EC24-B6A208258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352" y="1405577"/>
            <a:ext cx="3917432" cy="2497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6D49F5-7E3E-6C9E-1FD5-02A2477E4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717" y="1451914"/>
            <a:ext cx="4003542" cy="24513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A871C5-B87C-DD57-4DA7-5EE19386A367}"/>
              </a:ext>
            </a:extLst>
          </p:cNvPr>
          <p:cNvSpPr txBox="1"/>
          <p:nvPr/>
        </p:nvSpPr>
        <p:spPr>
          <a:xfrm>
            <a:off x="4962654" y="4228618"/>
            <a:ext cx="267375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600" b="1" dirty="0"/>
              <a:t>MacOS</a:t>
            </a:r>
          </a:p>
          <a:p>
            <a:pPr algn="l">
              <a:spcAft>
                <a:spcPts val="1200"/>
              </a:spcAft>
            </a:pPr>
            <a:r>
              <a:rPr lang="en-DE" sz="1600" b="1" dirty="0"/>
              <a:t>Terminal</a:t>
            </a:r>
            <a:r>
              <a:rPr lang="en-DE" sz="1600" dirty="0"/>
              <a:t> Installed by default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BE8FD-C6AE-9EB7-1898-763386D168E2}"/>
              </a:ext>
            </a:extLst>
          </p:cNvPr>
          <p:cNvSpPr txBox="1"/>
          <p:nvPr/>
        </p:nvSpPr>
        <p:spPr>
          <a:xfrm>
            <a:off x="835306" y="4215114"/>
            <a:ext cx="267375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600" b="1" dirty="0"/>
              <a:t>Linux </a:t>
            </a:r>
          </a:p>
          <a:p>
            <a:pPr algn="l">
              <a:spcAft>
                <a:spcPts val="1200"/>
              </a:spcAft>
            </a:pPr>
            <a:r>
              <a:rPr lang="en-DE" sz="1600" b="1" dirty="0"/>
              <a:t>Terminal</a:t>
            </a:r>
            <a:r>
              <a:rPr lang="en-DE" sz="1600" dirty="0"/>
              <a:t> Installed by default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99A0D-1FC7-7F3F-C6D9-EAADB7E54BE9}"/>
              </a:ext>
            </a:extLst>
          </p:cNvPr>
          <p:cNvSpPr txBox="1"/>
          <p:nvPr/>
        </p:nvSpPr>
        <p:spPr>
          <a:xfrm>
            <a:off x="9090002" y="4217043"/>
            <a:ext cx="2673752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600" b="1" dirty="0"/>
              <a:t>Windows</a:t>
            </a:r>
          </a:p>
          <a:p>
            <a:r>
              <a:rPr lang="en-GB" sz="1600" b="1" dirty="0" err="1"/>
              <a:t>Powershell</a:t>
            </a:r>
            <a:r>
              <a:rPr lang="en-GB" sz="1600" b="1" dirty="0"/>
              <a:t> (pre-installed)</a:t>
            </a:r>
            <a:endParaRPr lang="en-GB" sz="1600" b="1" u="sng" dirty="0">
              <a:hlinkClick r:id="rId6"/>
            </a:endParaRPr>
          </a:p>
          <a:p>
            <a:endParaRPr lang="en-GB" sz="1600" u="sng" dirty="0">
              <a:hlinkClick r:id="rId6"/>
            </a:endParaRPr>
          </a:p>
          <a:p>
            <a:r>
              <a:rPr lang="en-GB" sz="1600" u="sng" dirty="0">
                <a:hlinkClick r:id="rId6"/>
              </a:rPr>
              <a:t>Windows Terminal</a:t>
            </a:r>
            <a:r>
              <a:rPr lang="en-GB" sz="1600" u="sng" dirty="0"/>
              <a:t> </a:t>
            </a:r>
            <a:r>
              <a:rPr lang="en-GB" sz="1600" dirty="0"/>
              <a:t>(to be installed)</a:t>
            </a:r>
            <a:br>
              <a:rPr lang="en-GB" sz="1600" dirty="0"/>
            </a:br>
            <a:r>
              <a:rPr lang="en-GB" sz="1600" dirty="0"/>
              <a:t>Git Bash (to be installed)</a:t>
            </a:r>
          </a:p>
          <a:p>
            <a:r>
              <a:rPr lang="en-GB" sz="1600" dirty="0"/>
              <a:t>Command Prompt (pre-installed)</a:t>
            </a:r>
          </a:p>
        </p:txBody>
      </p:sp>
    </p:spTree>
    <p:extLst>
      <p:ext uri="{BB962C8B-B14F-4D97-AF65-F5344CB8AC3E}">
        <p14:creationId xmlns:p14="http://schemas.microsoft.com/office/powerpoint/2010/main" val="1087796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987D5-DFE4-E789-A052-2B2048B3D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B739A8-BD93-5217-36A5-4DDB59440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67" y="411348"/>
            <a:ext cx="5541774" cy="403200"/>
          </a:xfrm>
        </p:spPr>
        <p:txBody>
          <a:bodyPr/>
          <a:lstStyle/>
          <a:p>
            <a:pPr algn="ctr"/>
            <a:r>
              <a:rPr lang="en-DE" sz="3600" dirty="0"/>
              <a:t>Command Line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D96D6F-4585-1452-3F08-ABDCDFAE46F6}"/>
              </a:ext>
            </a:extLst>
          </p:cNvPr>
          <p:cNvSpPr txBox="1"/>
          <p:nvPr/>
        </p:nvSpPr>
        <p:spPr>
          <a:xfrm>
            <a:off x="272956" y="3141688"/>
            <a:ext cx="47078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600" dirty="0"/>
              <a:t>Root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1B9EED-B39A-07D3-A52E-C7E911111AD3}"/>
              </a:ext>
            </a:extLst>
          </p:cNvPr>
          <p:cNvCxnSpPr/>
          <p:nvPr/>
        </p:nvCxnSpPr>
        <p:spPr>
          <a:xfrm>
            <a:off x="743737" y="3277490"/>
            <a:ext cx="832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8509BB-3879-0428-A2E7-A1BA1786E7FD}"/>
              </a:ext>
            </a:extLst>
          </p:cNvPr>
          <p:cNvSpPr txBox="1"/>
          <p:nvPr/>
        </p:nvSpPr>
        <p:spPr>
          <a:xfrm>
            <a:off x="1766784" y="3154379"/>
            <a:ext cx="47078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600" dirty="0"/>
              <a:t>User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23B7C0-493F-EC37-9E1D-96041D014EF1}"/>
              </a:ext>
            </a:extLst>
          </p:cNvPr>
          <p:cNvCxnSpPr>
            <a:cxnSpLocks/>
          </p:cNvCxnSpPr>
          <p:nvPr/>
        </p:nvCxnSpPr>
        <p:spPr>
          <a:xfrm flipV="1">
            <a:off x="2263217" y="2221872"/>
            <a:ext cx="0" cy="19066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B54248-B562-1E7C-1529-CDE1ECE43223}"/>
              </a:ext>
            </a:extLst>
          </p:cNvPr>
          <p:cNvCxnSpPr>
            <a:cxnSpLocks/>
          </p:cNvCxnSpPr>
          <p:nvPr/>
        </p:nvCxnSpPr>
        <p:spPr>
          <a:xfrm>
            <a:off x="2263217" y="2221871"/>
            <a:ext cx="158435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49C53E-C24B-A67B-8857-75FE0D97A14E}"/>
              </a:ext>
            </a:extLst>
          </p:cNvPr>
          <p:cNvCxnSpPr>
            <a:cxnSpLocks/>
          </p:cNvCxnSpPr>
          <p:nvPr/>
        </p:nvCxnSpPr>
        <p:spPr>
          <a:xfrm>
            <a:off x="2263217" y="4128516"/>
            <a:ext cx="15843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586BC8-6CF9-5BB4-FF8F-B40CBD7426D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237565" y="3277490"/>
            <a:ext cx="1610001" cy="104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EEFCC9-2939-2DDE-BE51-4748882BFB73}"/>
              </a:ext>
            </a:extLst>
          </p:cNvPr>
          <p:cNvSpPr txBox="1"/>
          <p:nvPr/>
        </p:nvSpPr>
        <p:spPr>
          <a:xfrm>
            <a:off x="3960733" y="3196009"/>
            <a:ext cx="8329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600" dirty="0"/>
              <a:t>Desktop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471B7E-F542-6D14-16CF-4A0807A076DB}"/>
              </a:ext>
            </a:extLst>
          </p:cNvPr>
          <p:cNvSpPr txBox="1"/>
          <p:nvPr/>
        </p:nvSpPr>
        <p:spPr>
          <a:xfrm>
            <a:off x="3960732" y="2158364"/>
            <a:ext cx="9460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600" dirty="0"/>
              <a:t>Downloads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6C2990-06F7-EA1B-4D1C-8D69F1121724}"/>
              </a:ext>
            </a:extLst>
          </p:cNvPr>
          <p:cNvSpPr txBox="1"/>
          <p:nvPr/>
        </p:nvSpPr>
        <p:spPr>
          <a:xfrm>
            <a:off x="3960733" y="4005405"/>
            <a:ext cx="8329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600" dirty="0"/>
              <a:t>…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C422653A-E8A4-1392-953B-82877556199D}"/>
              </a:ext>
            </a:extLst>
          </p:cNvPr>
          <p:cNvSpPr/>
          <p:nvPr/>
        </p:nvSpPr>
        <p:spPr>
          <a:xfrm rot="10800000">
            <a:off x="1822611" y="4251626"/>
            <a:ext cx="245953" cy="76049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DE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260248-75D6-D239-6DDC-4002A92370FC}"/>
              </a:ext>
            </a:extLst>
          </p:cNvPr>
          <p:cNvSpPr txBox="1"/>
          <p:nvPr/>
        </p:nvSpPr>
        <p:spPr>
          <a:xfrm>
            <a:off x="1354851" y="5140102"/>
            <a:ext cx="12425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600" dirty="0"/>
              <a:t>We start here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1C865438-F643-F73C-5EC3-51E677B05C60}"/>
              </a:ext>
            </a:extLst>
          </p:cNvPr>
          <p:cNvSpPr/>
          <p:nvPr/>
        </p:nvSpPr>
        <p:spPr>
          <a:xfrm rot="16200000">
            <a:off x="2968622" y="4877689"/>
            <a:ext cx="245953" cy="76049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DE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CFD721-18A8-181D-3F35-7BA4742B4781}"/>
              </a:ext>
            </a:extLst>
          </p:cNvPr>
          <p:cNvSpPr txBox="1"/>
          <p:nvPr/>
        </p:nvSpPr>
        <p:spPr>
          <a:xfrm>
            <a:off x="2590828" y="5550174"/>
            <a:ext cx="100154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cd Desktop</a:t>
            </a:r>
            <a:endParaRPr lang="en-DE" sz="1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CB0F4512-0B80-50AA-C64C-FCCF84A4876E}"/>
              </a:ext>
            </a:extLst>
          </p:cNvPr>
          <p:cNvSpPr/>
          <p:nvPr/>
        </p:nvSpPr>
        <p:spPr>
          <a:xfrm rot="10800000">
            <a:off x="4300240" y="3612468"/>
            <a:ext cx="245953" cy="139889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DE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6C164E-1A1F-0612-786D-CECE745C6C7B}"/>
              </a:ext>
            </a:extLst>
          </p:cNvPr>
          <p:cNvSpPr txBox="1"/>
          <p:nvPr/>
        </p:nvSpPr>
        <p:spPr>
          <a:xfrm>
            <a:off x="3832481" y="5139347"/>
            <a:ext cx="12425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600" dirty="0"/>
              <a:t>We move here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65CAF1-2A68-B641-39A6-A9AB436847C8}"/>
              </a:ext>
            </a:extLst>
          </p:cNvPr>
          <p:cNvCxnSpPr>
            <a:cxnSpLocks/>
          </p:cNvCxnSpPr>
          <p:nvPr/>
        </p:nvCxnSpPr>
        <p:spPr>
          <a:xfrm>
            <a:off x="4793649" y="3296837"/>
            <a:ext cx="1527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0C68B5-5431-12C6-9E94-1317958E3C1C}"/>
              </a:ext>
            </a:extLst>
          </p:cNvPr>
          <p:cNvSpPr txBox="1"/>
          <p:nvPr/>
        </p:nvSpPr>
        <p:spPr>
          <a:xfrm>
            <a:off x="6473827" y="3154378"/>
            <a:ext cx="8329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sz="1600" dirty="0"/>
              <a:t>p1_r</a:t>
            </a:r>
            <a:endParaRPr lang="en-DE" sz="1600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30EA767C-EC31-4490-43EE-C39027FA297B}"/>
              </a:ext>
            </a:extLst>
          </p:cNvPr>
          <p:cNvSpPr/>
          <p:nvPr/>
        </p:nvSpPr>
        <p:spPr>
          <a:xfrm rot="16200000">
            <a:off x="5503591" y="4877688"/>
            <a:ext cx="245953" cy="76049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DE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13562D-A17E-C098-FCDB-AF9ED4518748}"/>
              </a:ext>
            </a:extLst>
          </p:cNvPr>
          <p:cNvSpPr txBox="1"/>
          <p:nvPr/>
        </p:nvSpPr>
        <p:spPr>
          <a:xfrm>
            <a:off x="5125797" y="5550173"/>
            <a:ext cx="100154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GB" sz="16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mkdir</a:t>
            </a:r>
            <a:r>
              <a:rPr lang="en-GB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p1_r </a:t>
            </a:r>
            <a:endParaRPr lang="en-DE" sz="1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8087CC1-804F-DEAA-B343-240C97B4AFB0}"/>
              </a:ext>
            </a:extLst>
          </p:cNvPr>
          <p:cNvSpPr/>
          <p:nvPr/>
        </p:nvSpPr>
        <p:spPr>
          <a:xfrm rot="10800000">
            <a:off x="6531915" y="3617884"/>
            <a:ext cx="245953" cy="139889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DE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94A30-8748-2327-AA2B-3076EC8D8825}"/>
              </a:ext>
            </a:extLst>
          </p:cNvPr>
          <p:cNvSpPr txBox="1"/>
          <p:nvPr/>
        </p:nvSpPr>
        <p:spPr>
          <a:xfrm>
            <a:off x="6095997" y="5134689"/>
            <a:ext cx="15270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DE" sz="1600" dirty="0"/>
              <a:t>Create this folder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D42A2-A689-9FAF-E25E-36B3FAE92C98}"/>
              </a:ext>
            </a:extLst>
          </p:cNvPr>
          <p:cNvSpPr/>
          <p:nvPr/>
        </p:nvSpPr>
        <p:spPr>
          <a:xfrm>
            <a:off x="7614509" y="367101"/>
            <a:ext cx="4424855" cy="61867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DE" sz="12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A08BF4-78CA-97B5-ADB2-E2F362683ECA}"/>
              </a:ext>
            </a:extLst>
          </p:cNvPr>
          <p:cNvSpPr/>
          <p:nvPr/>
        </p:nvSpPr>
        <p:spPr>
          <a:xfrm>
            <a:off x="7699221" y="435702"/>
            <a:ext cx="4256060" cy="60130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tIns="72000" rIns="126000" bIns="72000" rtlCol="0" anchor="t">
            <a:noAutofit/>
          </a:bodyPr>
          <a:lstStyle/>
          <a:p>
            <a:pPr algn="l">
              <a:spcAft>
                <a:spcPts val="600"/>
              </a:spcAft>
            </a:pPr>
            <a:endParaRPr lang="en-DE" sz="1200" dirty="0">
              <a:solidFill>
                <a:schemeClr val="tx1"/>
              </a:solidFill>
            </a:endParaRPr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4627B877-4BF2-6E80-5FBA-AA7868EB6313}"/>
              </a:ext>
            </a:extLst>
          </p:cNvPr>
          <p:cNvSpPr txBox="1">
            <a:spLocks/>
          </p:cNvSpPr>
          <p:nvPr/>
        </p:nvSpPr>
        <p:spPr>
          <a:xfrm>
            <a:off x="8569693" y="600023"/>
            <a:ext cx="2514484" cy="403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sz="280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DE" dirty="0"/>
              <a:t>Cheat Sheet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8CDFFA-AB31-66EB-C7DB-8F0A58D3AFA6}"/>
              </a:ext>
            </a:extLst>
          </p:cNvPr>
          <p:cNvSpPr txBox="1"/>
          <p:nvPr/>
        </p:nvSpPr>
        <p:spPr>
          <a:xfrm>
            <a:off x="8569693" y="1167544"/>
            <a:ext cx="3052629" cy="5232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1600" b="1" dirty="0"/>
              <a:t> Where am I?</a:t>
            </a:r>
          </a:p>
          <a:p>
            <a:pPr>
              <a:spcAft>
                <a:spcPts val="1200"/>
              </a:spcAft>
            </a:pPr>
            <a:r>
              <a:rPr lang="en-GB" sz="1600" dirty="0" err="1">
                <a:solidFill>
                  <a:schemeClr val="accent2">
                    <a:lumMod val="75000"/>
                  </a:schemeClr>
                </a:solidFill>
              </a:rPr>
              <a:t>pwd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1600" dirty="0"/>
              <a:t>   </a:t>
            </a:r>
          </a:p>
          <a:p>
            <a:pPr>
              <a:spcAft>
                <a:spcPts val="1200"/>
              </a:spcAft>
            </a:pPr>
            <a:r>
              <a:rPr lang="en-GB" sz="1600" b="1" dirty="0"/>
              <a:t>What is in this folder?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ls</a:t>
            </a:r>
            <a:endParaRPr lang="en-GB" sz="1600" dirty="0"/>
          </a:p>
          <a:p>
            <a:pPr>
              <a:spcAft>
                <a:spcPts val="1200"/>
              </a:spcAft>
            </a:pPr>
            <a:r>
              <a:rPr lang="en-GB" sz="1600" b="1" dirty="0"/>
              <a:t>Move to Folder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cd Desktop  </a:t>
            </a:r>
          </a:p>
          <a:p>
            <a:pPr>
              <a:spcAft>
                <a:spcPts val="1200"/>
              </a:spcAft>
            </a:pPr>
            <a:r>
              <a:rPr lang="en-GB" sz="1600" b="1" dirty="0"/>
              <a:t>Create a file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touch </a:t>
            </a:r>
            <a:r>
              <a:rPr lang="en-GB" sz="1600" dirty="0" err="1">
                <a:solidFill>
                  <a:schemeClr val="accent2">
                    <a:lumMod val="75000"/>
                  </a:schemeClr>
                </a:solidFill>
              </a:rPr>
              <a:t>filename.txt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en-GB" sz="1600" b="1" dirty="0"/>
              <a:t>Create a Folder</a:t>
            </a:r>
            <a:br>
              <a:rPr lang="en-GB" sz="1600" b="1" dirty="0"/>
            </a:br>
            <a:br>
              <a:rPr lang="en-GB" sz="1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GB" sz="1600" dirty="0" err="1">
                <a:solidFill>
                  <a:schemeClr val="accent2">
                    <a:lumMod val="75000"/>
                  </a:schemeClr>
                </a:solidFill>
              </a:rPr>
              <a:t>mkdir</a:t>
            </a: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accent2">
                    <a:lumMod val="75000"/>
                  </a:schemeClr>
                </a:solidFill>
              </a:rPr>
              <a:t>foldername</a:t>
            </a:r>
            <a:endParaRPr lang="en-GB" sz="16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DE" sz="1600" b="1" dirty="0"/>
              <a:t>Edit file </a:t>
            </a:r>
            <a:br>
              <a:rPr lang="en-DE" sz="1600" dirty="0"/>
            </a:br>
            <a:br>
              <a:rPr lang="en-DE" sz="1600" dirty="0"/>
            </a:br>
            <a:r>
              <a:rPr lang="en-DE" sz="1600" dirty="0">
                <a:solidFill>
                  <a:schemeClr val="accent2">
                    <a:lumMod val="75000"/>
                  </a:schemeClr>
                </a:solidFill>
              </a:rPr>
              <a:t>nano filename.txt</a:t>
            </a:r>
            <a:endParaRPr lang="en-GB" sz="16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endParaRPr lang="en-GB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373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20EB9-C833-6061-AEC6-406F3228B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4A721C-84D7-BC82-3BCE-34A789667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766" y="411348"/>
            <a:ext cx="9136463" cy="403200"/>
          </a:xfrm>
        </p:spPr>
        <p:txBody>
          <a:bodyPr/>
          <a:lstStyle/>
          <a:p>
            <a:pPr algn="ctr"/>
            <a:r>
              <a:rPr lang="en-DE" sz="3600" dirty="0"/>
              <a:t>Command Line 4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F8200DD-7386-F6E5-B1B2-DB7D8066F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152" y="1226181"/>
            <a:ext cx="3111689" cy="40320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Luckily drag and drop works as well </a:t>
            </a:r>
          </a:p>
          <a:p>
            <a:pPr marL="342900" indent="-342900">
              <a:buFont typeface="+mj-lt"/>
              <a:buAutoNum type="arabicPeriod"/>
            </a:pP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8A11D-EEC5-7207-4B3A-18904237E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45" y="4424502"/>
            <a:ext cx="6339254" cy="6110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0153F0-789B-92C2-3EF6-54561AC0A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19049"/>
            <a:ext cx="5856800" cy="8465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14F9F5-C3F6-7FDC-B445-ABE3AD90C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6" y="1809382"/>
            <a:ext cx="5509439" cy="12482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11CCC09-527B-B522-2627-947347E93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33010"/>
            <a:ext cx="5856800" cy="61106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69B133-3BE7-081A-7A1F-9D71789CD2DF}"/>
              </a:ext>
            </a:extLst>
          </p:cNvPr>
          <p:cNvCxnSpPr/>
          <p:nvPr/>
        </p:nvCxnSpPr>
        <p:spPr>
          <a:xfrm>
            <a:off x="5745707" y="2338544"/>
            <a:ext cx="2320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702A6A-E5BD-502D-5CD1-41BBFE055C08}"/>
              </a:ext>
            </a:extLst>
          </p:cNvPr>
          <p:cNvCxnSpPr>
            <a:cxnSpLocks/>
          </p:cNvCxnSpPr>
          <p:nvPr/>
        </p:nvCxnSpPr>
        <p:spPr>
          <a:xfrm>
            <a:off x="9026720" y="2705039"/>
            <a:ext cx="0" cy="25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B9B65A4-58A1-9D8B-8FAD-7A85599B1099}"/>
              </a:ext>
            </a:extLst>
          </p:cNvPr>
          <p:cNvCxnSpPr>
            <a:cxnSpLocks/>
          </p:cNvCxnSpPr>
          <p:nvPr/>
        </p:nvCxnSpPr>
        <p:spPr>
          <a:xfrm>
            <a:off x="9024400" y="4033096"/>
            <a:ext cx="0" cy="25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13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CE4EF-3420-EEBE-81BE-79EBCA060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E1A6A9-0E9A-4A95-D1C0-A7298ED47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400" y="1144800"/>
            <a:ext cx="5076000" cy="4568400"/>
          </a:xfrm>
        </p:spPr>
        <p:txBody>
          <a:bodyPr anchor="ctr">
            <a:normAutofit/>
          </a:bodyPr>
          <a:lstStyle/>
          <a:p>
            <a:r>
              <a:rPr lang="en-DE"/>
              <a:t>Why use Docker?</a:t>
            </a:r>
          </a:p>
        </p:txBody>
      </p:sp>
    </p:spTree>
    <p:extLst>
      <p:ext uri="{BB962C8B-B14F-4D97-AF65-F5344CB8AC3E}">
        <p14:creationId xmlns:p14="http://schemas.microsoft.com/office/powerpoint/2010/main" val="217716459"/>
      </p:ext>
    </p:extLst>
  </p:cSld>
  <p:clrMapOvr>
    <a:masterClrMapping/>
  </p:clrMapOvr>
</p:sld>
</file>

<file path=ppt/theme/theme1.xml><?xml version="1.0" encoding="utf-8"?>
<a:theme xmlns:a="http://schemas.openxmlformats.org/drawingml/2006/main" name="Charite_potx_en">
  <a:themeElements>
    <a:clrScheme name="Charité 2023">
      <a:dk1>
        <a:srgbClr val="000000"/>
      </a:dk1>
      <a:lt1>
        <a:sysClr val="window" lastClr="FFFFFF"/>
      </a:lt1>
      <a:dk2>
        <a:srgbClr val="5E676C"/>
      </a:dk2>
      <a:lt2>
        <a:srgbClr val="EA5451"/>
      </a:lt2>
      <a:accent1>
        <a:srgbClr val="002552"/>
      </a:accent1>
      <a:accent2>
        <a:srgbClr val="004D9B"/>
      </a:accent2>
      <a:accent3>
        <a:srgbClr val="007BC3"/>
      </a:accent3>
      <a:accent4>
        <a:srgbClr val="5E676C"/>
      </a:accent4>
      <a:accent5>
        <a:srgbClr val="7E898F"/>
      </a:accent5>
      <a:accent6>
        <a:srgbClr val="CBCFD2"/>
      </a:accent6>
      <a:hlink>
        <a:srgbClr val="000000"/>
      </a:hlink>
      <a:folHlink>
        <a:srgbClr val="5E676C"/>
      </a:folHlink>
    </a:clrScheme>
    <a:fontScheme name="Charite Fonts">
      <a:majorFont>
        <a:latin typeface="Charité Headline Office"/>
        <a:ea typeface=""/>
        <a:cs typeface=""/>
      </a:majorFont>
      <a:minorFont>
        <a:latin typeface="Charité Text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20000"/>
            <a:lumOff val="80000"/>
          </a:schemeClr>
        </a:solidFill>
        <a:ln>
          <a:noFill/>
        </a:ln>
      </a:spPr>
      <a:bodyPr lIns="126000" tIns="72000" rIns="126000" bIns="72000" rtlCol="0" anchor="t">
        <a:noAutofit/>
      </a:bodyPr>
      <a:lstStyle>
        <a:defPPr algn="l">
          <a:spcAft>
            <a:spcPts val="600"/>
          </a:spcAft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spcAft>
            <a:spcPts val="1200"/>
          </a:spcAft>
          <a:defRPr sz="1600" dirty="0" err="1" smtClean="0"/>
        </a:defPPr>
      </a:lstStyle>
    </a:txDef>
  </a:objectDefaults>
  <a:extraClrSchemeLst/>
  <a:custClrLst>
    <a:custClr name="FunktionsfarbeRot">
      <a:srgbClr val="D31D19"/>
    </a:custClr>
    <a:custClr name="FunktionsfarbeGruen">
      <a:srgbClr val="78AD6C"/>
    </a:custClr>
  </a:custClrLst>
  <a:extLst>
    <a:ext uri="{05A4C25C-085E-4340-85A3-A5531E510DB2}">
      <thm15:themeFamily xmlns:thm15="http://schemas.microsoft.com/office/thememl/2012/main" name="Charite-Praesentation_Vorlage_EN" id="{4BC1338F-8CF7-164B-8BF4-E5E78AA01B78}" vid="{D6EF5ECD-B031-9E4E-9144-D8C1A72BC19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f253596-2471-4cf4-a010-57a2d1b57b70">
      <Terms xmlns="http://schemas.microsoft.com/office/infopath/2007/PartnerControls"/>
    </lcf76f155ced4ddcb4097134ff3c332f>
    <TaxCatchAll xmlns="2730eac9-2785-46c9-944f-83d04894036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E3DB1512215E419886B3D5771336F8" ma:contentTypeVersion="11" ma:contentTypeDescription="Create a new document." ma:contentTypeScope="" ma:versionID="ab7c39e66c16db6480fbebb57a36cb07">
  <xsd:schema xmlns:xsd="http://www.w3.org/2001/XMLSchema" xmlns:xs="http://www.w3.org/2001/XMLSchema" xmlns:p="http://schemas.microsoft.com/office/2006/metadata/properties" xmlns:ns2="8f253596-2471-4cf4-a010-57a2d1b57b70" xmlns:ns3="2730eac9-2785-46c9-944f-83d04894036b" targetNamespace="http://schemas.microsoft.com/office/2006/metadata/properties" ma:root="true" ma:fieldsID="607aea855249267dc2b9d4a2ef2d6eee" ns2:_="" ns3:_="">
    <xsd:import namespace="8f253596-2471-4cf4-a010-57a2d1b57b70"/>
    <xsd:import namespace="2730eac9-2785-46c9-944f-83d04894036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253596-2471-4cf4-a010-57a2d1b57b70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2375ea7b-1eef-4e91-915e-32e4cb5a9c3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30eac9-2785-46c9-944f-83d04894036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58818a77-c8af-44d1-a1cc-fd75cd370e7f}" ma:internalName="TaxCatchAll" ma:showField="CatchAllData" ma:web="2730eac9-2785-46c9-944f-83d04894036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8D7B12-0B60-4326-A0E7-B94CA6BEC0D6}">
  <ds:schemaRefs>
    <ds:schemaRef ds:uri="http://schemas.microsoft.com/office/2006/metadata/properties"/>
    <ds:schemaRef ds:uri="http://schemas.microsoft.com/office/infopath/2007/PartnerControls"/>
    <ds:schemaRef ds:uri="8f253596-2471-4cf4-a010-57a2d1b57b70"/>
    <ds:schemaRef ds:uri="2730eac9-2785-46c9-944f-83d04894036b"/>
  </ds:schemaRefs>
</ds:datastoreItem>
</file>

<file path=customXml/itemProps2.xml><?xml version="1.0" encoding="utf-8"?>
<ds:datastoreItem xmlns:ds="http://schemas.openxmlformats.org/officeDocument/2006/customXml" ds:itemID="{78B31214-5BBE-4185-87CB-5C81D720F6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253596-2471-4cf4-a010-57a2d1b57b70"/>
    <ds:schemaRef ds:uri="2730eac9-2785-46c9-944f-83d0489403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6E033C-BA33-4282-BFF9-A56CEBAA98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Charite_potx_en</Template>
  <TotalTime>14786</TotalTime>
  <Words>1625</Words>
  <Application>Microsoft Macintosh PowerPoint</Application>
  <PresentationFormat>Widescreen</PresentationFormat>
  <Paragraphs>329</Paragraphs>
  <Slides>34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Charité Text Office Medium</vt:lpstr>
      <vt:lpstr>Charité Headline Office</vt:lpstr>
      <vt:lpstr>Arial</vt:lpstr>
      <vt:lpstr>Charité Headline Office Light</vt:lpstr>
      <vt:lpstr>Charité Text Office</vt:lpstr>
      <vt:lpstr>Charite_potx_en</vt:lpstr>
      <vt:lpstr>    Matej Kriznar | B-IDDE skills development | October 2025</vt:lpstr>
      <vt:lpstr>Session Plan</vt:lpstr>
      <vt:lpstr>Session Tools</vt:lpstr>
      <vt:lpstr>Command Line</vt:lpstr>
      <vt:lpstr>Command Line 1</vt:lpstr>
      <vt:lpstr>Command Line 2</vt:lpstr>
      <vt:lpstr>Command Line 3</vt:lpstr>
      <vt:lpstr>Command Line 4</vt:lpstr>
      <vt:lpstr>Why use Docker?</vt:lpstr>
      <vt:lpstr>Reproducibility and Environment Sharing</vt:lpstr>
      <vt:lpstr>Software Incompatibility Nightmares</vt:lpstr>
      <vt:lpstr>Containers</vt:lpstr>
      <vt:lpstr>Docker</vt:lpstr>
      <vt:lpstr>Installation </vt:lpstr>
      <vt:lpstr>Docker Desktop </vt:lpstr>
      <vt:lpstr>Anatomy of a Docker File</vt:lpstr>
      <vt:lpstr>Exercise I</vt:lpstr>
      <vt:lpstr>Exercise I. R</vt:lpstr>
      <vt:lpstr>Exercise I. Python</vt:lpstr>
      <vt:lpstr>Exercise II</vt:lpstr>
      <vt:lpstr>Exercise II. Package Your Project</vt:lpstr>
      <vt:lpstr>Exercise II. Understand Your Environment</vt:lpstr>
      <vt:lpstr>Exercise II. Dockerfile</vt:lpstr>
      <vt:lpstr>Exercise II. Renv</vt:lpstr>
      <vt:lpstr>Exercise II. Dockerfile with Renv</vt:lpstr>
      <vt:lpstr>Exercise II. Testing Container</vt:lpstr>
      <vt:lpstr>Exercise III</vt:lpstr>
      <vt:lpstr>Exercise III. Data</vt:lpstr>
      <vt:lpstr>Exercise III. Pipelines</vt:lpstr>
      <vt:lpstr>Exercise III. Pipeline</vt:lpstr>
      <vt:lpstr>Next Steps</vt:lpstr>
      <vt:lpstr>Next Steps 1: Docker Hub</vt:lpstr>
      <vt:lpstr>Next Steps 2: VScode Integration</vt:lpstr>
      <vt:lpstr>Thank you all!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First Name Last Name | Month X, 20XX | Location</dc:title>
  <dc:creator>Stefan Flasche</dc:creator>
  <cp:lastModifiedBy>Kriznar, Matej</cp:lastModifiedBy>
  <cp:revision>178</cp:revision>
  <dcterms:created xsi:type="dcterms:W3CDTF">2024-02-29T14:49:28Z</dcterms:created>
  <dcterms:modified xsi:type="dcterms:W3CDTF">2025-10-13T17:16:34Z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0x010100D5E3DB1512215E419886B3D5771336F8</vt:lpwstr>
  </property>
</Properties>
</file>